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4"/>
  </p:notesMasterIdLst>
  <p:sldIdLst>
    <p:sldId id="341" r:id="rId5"/>
    <p:sldId id="339" r:id="rId6"/>
    <p:sldId id="458" r:id="rId7"/>
    <p:sldId id="459" r:id="rId8"/>
    <p:sldId id="460" r:id="rId9"/>
    <p:sldId id="461" r:id="rId10"/>
    <p:sldId id="462" r:id="rId11"/>
    <p:sldId id="465" r:id="rId12"/>
    <p:sldId id="289" r:id="rId13"/>
  </p:sldIdLst>
  <p:sldSz cx="14630400" cy="8229600"/>
  <p:notesSz cx="6858000" cy="9144000"/>
  <p:defaultTex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ng, Rose" initials="YR" lastIdx="1" clrIdx="0">
    <p:extLst>
      <p:ext uri="{19B8F6BF-5375-455C-9EA6-DF929625EA0E}">
        <p15:presenceInfo xmlns:p15="http://schemas.microsoft.com/office/powerpoint/2012/main" userId="S-1-5-21-3436129700-137279607-2938357992-3402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7721"/>
    <a:srgbClr val="E76627"/>
    <a:srgbClr val="0065BC"/>
    <a:srgbClr val="FED73F"/>
    <a:srgbClr val="FED13F"/>
    <a:srgbClr val="FEC9FF"/>
    <a:srgbClr val="0848AD"/>
    <a:srgbClr val="FAC533"/>
    <a:srgbClr val="9B9699"/>
    <a:srgbClr val="30A9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3805" autoAdjust="0"/>
  </p:normalViewPr>
  <p:slideViewPr>
    <p:cSldViewPr snapToGrid="0" snapToObjects="1">
      <p:cViewPr>
        <p:scale>
          <a:sx n="50" d="100"/>
          <a:sy n="50" d="100"/>
        </p:scale>
        <p:origin x="460" y="180"/>
      </p:cViewPr>
      <p:guideLst>
        <p:guide orient="horz" pos="2592"/>
        <p:guide pos="4608"/>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624"/>
    </p:cViewPr>
  </p:sorterViewPr>
  <p:notesViewPr>
    <p:cSldViewPr snapToGrid="0" snapToObjects="1">
      <p:cViewPr varScale="1">
        <p:scale>
          <a:sx n="89" d="100"/>
          <a:sy n="89" d="100"/>
        </p:scale>
        <p:origin x="378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93404-58C7-A246-89CC-B85F345BB44E}" type="datetimeFigureOut">
              <a:rPr lang="en-US" smtClean="0"/>
              <a:t>3/8/2021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B8750-E7B1-0449-98DA-D098FA4DD43B}" type="slidenum">
              <a:rPr lang="en-US" smtClean="0"/>
              <a:t>‹#›</a:t>
            </a:fld>
            <a:endParaRPr lang="en-US" dirty="0"/>
          </a:p>
        </p:txBody>
      </p:sp>
    </p:spTree>
    <p:extLst>
      <p:ext uri="{BB962C8B-B14F-4D97-AF65-F5344CB8AC3E}">
        <p14:creationId xmlns:p14="http://schemas.microsoft.com/office/powerpoint/2010/main" val="1899589724"/>
      </p:ext>
    </p:extLst>
  </p:cSld>
  <p:clrMap bg1="lt1" tx1="dk1" bg2="lt2" tx2="dk2" accent1="accent1" accent2="accent2" accent3="accent3" accent4="accent4" accent5="accent5" accent6="accent6" hlink="hlink" folHlink="folHlink"/>
  <p:notesStyle>
    <a:lvl1pPr marL="0" algn="l" defTabSz="457177" rtl="0" eaLnBrk="1" latinLnBrk="0" hangingPunct="1">
      <a:defRPr sz="1100" kern="1200">
        <a:solidFill>
          <a:schemeClr val="tx1"/>
        </a:solidFill>
        <a:latin typeface="+mn-lt"/>
        <a:ea typeface="+mn-ea"/>
        <a:cs typeface="+mn-cs"/>
      </a:defRPr>
    </a:lvl1pPr>
    <a:lvl2pPr marL="457177" algn="l" defTabSz="457177" rtl="0" eaLnBrk="1" latinLnBrk="0" hangingPunct="1">
      <a:defRPr sz="1100" kern="1200">
        <a:solidFill>
          <a:schemeClr val="tx1"/>
        </a:solidFill>
        <a:latin typeface="+mn-lt"/>
        <a:ea typeface="+mn-ea"/>
        <a:cs typeface="+mn-cs"/>
      </a:defRPr>
    </a:lvl2pPr>
    <a:lvl3pPr marL="914354" algn="l" defTabSz="457177" rtl="0" eaLnBrk="1" latinLnBrk="0" hangingPunct="1">
      <a:defRPr sz="1100" kern="1200">
        <a:solidFill>
          <a:schemeClr val="tx1"/>
        </a:solidFill>
        <a:latin typeface="+mn-lt"/>
        <a:ea typeface="+mn-ea"/>
        <a:cs typeface="+mn-cs"/>
      </a:defRPr>
    </a:lvl3pPr>
    <a:lvl4pPr marL="1371531" algn="l" defTabSz="457177" rtl="0" eaLnBrk="1" latinLnBrk="0" hangingPunct="1">
      <a:defRPr sz="1100" kern="1200">
        <a:solidFill>
          <a:schemeClr val="tx1"/>
        </a:solidFill>
        <a:latin typeface="+mn-lt"/>
        <a:ea typeface="+mn-ea"/>
        <a:cs typeface="+mn-cs"/>
      </a:defRPr>
    </a:lvl4pPr>
    <a:lvl5pPr marL="1828709" algn="l" defTabSz="457177" rtl="0" eaLnBrk="1" latinLnBrk="0" hangingPunct="1">
      <a:defRPr sz="1100" kern="1200">
        <a:solidFill>
          <a:schemeClr val="tx1"/>
        </a:solidFill>
        <a:latin typeface="+mn-lt"/>
        <a:ea typeface="+mn-ea"/>
        <a:cs typeface="+mn-cs"/>
      </a:defRPr>
    </a:lvl5pPr>
    <a:lvl6pPr marL="2285886" algn="l" defTabSz="457177" rtl="0" eaLnBrk="1" latinLnBrk="0" hangingPunct="1">
      <a:defRPr sz="1100" kern="1200">
        <a:solidFill>
          <a:schemeClr val="tx1"/>
        </a:solidFill>
        <a:latin typeface="+mn-lt"/>
        <a:ea typeface="+mn-ea"/>
        <a:cs typeface="+mn-cs"/>
      </a:defRPr>
    </a:lvl6pPr>
    <a:lvl7pPr marL="2743063" algn="l" defTabSz="457177" rtl="0" eaLnBrk="1" latinLnBrk="0" hangingPunct="1">
      <a:defRPr sz="1100" kern="1200">
        <a:solidFill>
          <a:schemeClr val="tx1"/>
        </a:solidFill>
        <a:latin typeface="+mn-lt"/>
        <a:ea typeface="+mn-ea"/>
        <a:cs typeface="+mn-cs"/>
      </a:defRPr>
    </a:lvl7pPr>
    <a:lvl8pPr marL="3200240" algn="l" defTabSz="457177" rtl="0" eaLnBrk="1" latinLnBrk="0" hangingPunct="1">
      <a:defRPr sz="1100" kern="1200">
        <a:solidFill>
          <a:schemeClr val="tx1"/>
        </a:solidFill>
        <a:latin typeface="+mn-lt"/>
        <a:ea typeface="+mn-ea"/>
        <a:cs typeface="+mn-cs"/>
      </a:defRPr>
    </a:lvl8pPr>
    <a:lvl9pPr marL="3657417" algn="l" defTabSz="45717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ictionary.apa.org/titr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665716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ounsellingresource.com/features/2015/06/22/how-long-is-too-long/" TargetMode="External"/><Relationship Id="rId5" Type="http://schemas.openxmlformats.org/officeDocument/2006/relationships/hyperlink" Target="https://www.apa.org/ptsd-guideline/patients-and-families/length-treatment" TargetMode="External"/><Relationship Id="rId4" Type="http://schemas.openxmlformats.org/officeDocument/2006/relationships/hyperlink" Target="https://doi.org/10.1186/s12888-019-2214-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log.medicalgps.com/the-challenges-of-coordinated-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Welcome</a:t>
            </a:r>
            <a:r>
              <a:rPr lang="en-US" sz="1100" kern="1200" baseline="0" dirty="0" smtClean="0">
                <a:solidFill>
                  <a:schemeClr val="tx1"/>
                </a:solidFill>
                <a:effectLst/>
                <a:latin typeface="+mn-lt"/>
                <a:ea typeface="+mn-ea"/>
                <a:cs typeface="+mn-cs"/>
              </a:rPr>
              <a:t> to our </a:t>
            </a:r>
            <a:r>
              <a:rPr lang="en-US" sz="1100" kern="1200" baseline="0" dirty="0" err="1" smtClean="0">
                <a:solidFill>
                  <a:schemeClr val="tx1"/>
                </a:solidFill>
                <a:effectLst/>
                <a:latin typeface="+mn-lt"/>
                <a:ea typeface="+mn-ea"/>
                <a:cs typeface="+mn-cs"/>
              </a:rPr>
              <a:t>microlearning</a:t>
            </a:r>
            <a:r>
              <a:rPr lang="en-US" sz="1100" kern="1200" baseline="0" dirty="0" smtClean="0">
                <a:solidFill>
                  <a:schemeClr val="tx1"/>
                </a:solidFill>
                <a:effectLst/>
                <a:latin typeface="+mn-lt"/>
                <a:ea typeface="+mn-ea"/>
                <a:cs typeface="+mn-cs"/>
              </a:rPr>
              <a:t> series, brought to you by </a:t>
            </a:r>
            <a:r>
              <a:rPr lang="en-US" dirty="0" smtClean="0"/>
              <a:t>Care1st Health Plan Arizona</a:t>
            </a:r>
            <a:r>
              <a:rPr lang="en-US" sz="1100" kern="1200" baseline="0" dirty="0" smtClean="0">
                <a:solidFill>
                  <a:schemeClr val="tx1"/>
                </a:solidFill>
                <a:effectLst/>
                <a:latin typeface="+mn-lt"/>
                <a:ea typeface="+mn-ea"/>
                <a:cs typeface="+mn-cs"/>
              </a:rPr>
              <a:t> Behavioral Health’s clinical provider training team. This module focuses on titrating services.</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a:t>
            </a:fld>
            <a:endParaRPr lang="en-US" dirty="0"/>
          </a:p>
        </p:txBody>
      </p:sp>
    </p:spTree>
    <p:extLst>
      <p:ext uri="{BB962C8B-B14F-4D97-AF65-F5344CB8AC3E}">
        <p14:creationId xmlns:p14="http://schemas.microsoft.com/office/powerpoint/2010/main" val="272496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r>
              <a:rPr lang="en-US" dirty="0" smtClean="0"/>
              <a:t>:</a:t>
            </a:r>
          </a:p>
          <a:p>
            <a:r>
              <a:rPr lang="en-US" dirty="0" smtClean="0"/>
              <a:t>This </a:t>
            </a:r>
            <a:r>
              <a:rPr lang="en-US" dirty="0" err="1" smtClean="0"/>
              <a:t>microlearning</a:t>
            </a:r>
            <a:r>
              <a:rPr lang="en-US" dirty="0" smtClean="0"/>
              <a:t> is</a:t>
            </a:r>
            <a:r>
              <a:rPr lang="en-US" baseline="0" dirty="0" smtClean="0"/>
              <a:t> one of four in a series.  The topics covered in this series are care coordination, treatment planning, titration of services, and discharge planning.  Check out each </a:t>
            </a:r>
            <a:r>
              <a:rPr lang="en-US" baseline="0" dirty="0" err="1" smtClean="0"/>
              <a:t>microlearning</a:t>
            </a:r>
            <a:r>
              <a:rPr lang="en-US" baseline="0" dirty="0" smtClean="0"/>
              <a:t> for more information on the topics listed.</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2</a:t>
            </a:fld>
            <a:endParaRPr lang="en-US" dirty="0"/>
          </a:p>
        </p:txBody>
      </p:sp>
    </p:spTree>
    <p:extLst>
      <p:ext uri="{BB962C8B-B14F-4D97-AF65-F5344CB8AC3E}">
        <p14:creationId xmlns:p14="http://schemas.microsoft.com/office/powerpoint/2010/main" val="73095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kern="1200" dirty="0" smtClean="0">
                <a:solidFill>
                  <a:schemeClr val="tx1"/>
                </a:solidFill>
                <a:effectLst/>
                <a:latin typeface="+mn-lt"/>
                <a:ea typeface="+mn-ea"/>
                <a:cs typeface="+mn-cs"/>
              </a:rPr>
              <a:t>By</a:t>
            </a:r>
            <a:r>
              <a:rPr lang="en-US" sz="1100" b="0" kern="1200" baseline="0" dirty="0" smtClean="0">
                <a:solidFill>
                  <a:schemeClr val="tx1"/>
                </a:solidFill>
                <a:effectLst/>
                <a:latin typeface="+mn-lt"/>
                <a:ea typeface="+mn-ea"/>
                <a:cs typeface="+mn-cs"/>
              </a:rPr>
              <a:t> the end of this module, you will be able to identify the philosophy of treatment planning; list the important steps of treatment planning; verbalize the initial process; identify evidence based treatment; and review ongoing and discharge process.</a:t>
            </a:r>
          </a:p>
          <a:p>
            <a:endParaRPr lang="en-US" sz="1100" b="0" kern="1200" baseline="0" dirty="0" smtClean="0">
              <a:solidFill>
                <a:schemeClr val="tx1"/>
              </a:solidFill>
              <a:effectLst/>
              <a:latin typeface="+mn-lt"/>
              <a:ea typeface="+mn-ea"/>
              <a:cs typeface="+mn-cs"/>
            </a:endParaRPr>
          </a:p>
          <a:p>
            <a:r>
              <a:rPr lang="en-US" sz="1100" b="1" kern="1200" baseline="0" dirty="0" smtClean="0">
                <a:solidFill>
                  <a:schemeClr val="tx1"/>
                </a:solidFill>
                <a:effectLst/>
                <a:latin typeface="+mn-lt"/>
                <a:ea typeface="+mn-ea"/>
                <a:cs typeface="+mn-cs"/>
              </a:rPr>
              <a:t>Image</a:t>
            </a:r>
            <a:r>
              <a:rPr lang="en-US" sz="1100" b="0" kern="1200" baseline="0" dirty="0" smtClean="0">
                <a:solidFill>
                  <a:schemeClr val="tx1"/>
                </a:solidFill>
                <a:effectLst/>
                <a:latin typeface="+mn-lt"/>
                <a:ea typeface="+mn-ea"/>
                <a:cs typeface="+mn-cs"/>
              </a:rPr>
              <a:t>: </a:t>
            </a:r>
            <a:r>
              <a:rPr lang="en-US" sz="1100" b="0" kern="1200" baseline="0" dirty="0" err="1" smtClean="0">
                <a:solidFill>
                  <a:schemeClr val="tx1"/>
                </a:solidFill>
                <a:effectLst/>
                <a:latin typeface="+mn-lt"/>
                <a:ea typeface="+mn-ea"/>
                <a:cs typeface="+mn-cs"/>
              </a:rPr>
              <a:t>Pexel</a:t>
            </a:r>
            <a:r>
              <a:rPr lang="en-US" sz="1100" b="0" kern="1200" baseline="0" dirty="0" smtClean="0">
                <a:solidFill>
                  <a:schemeClr val="tx1"/>
                </a:solidFill>
                <a:effectLst/>
                <a:latin typeface="+mn-lt"/>
                <a:ea typeface="+mn-ea"/>
                <a:cs typeface="+mn-cs"/>
              </a:rPr>
              <a:t> free images https://www.pexels.com/photo/woman-in-black-blazer-holding-white-tablet-computer-4098148/</a:t>
            </a:r>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3</a:t>
            </a:fld>
            <a:endParaRPr lang="en-US" dirty="0"/>
          </a:p>
        </p:txBody>
      </p:sp>
    </p:spTree>
    <p:extLst>
      <p:ext uri="{BB962C8B-B14F-4D97-AF65-F5344CB8AC3E}">
        <p14:creationId xmlns:p14="http://schemas.microsoft.com/office/powerpoint/2010/main" val="149382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p>
          <a:p>
            <a:r>
              <a:rPr lang="en-US" b="0" dirty="0" smtClean="0"/>
              <a:t>According to the American Psychological Association, titration is a</a:t>
            </a:r>
            <a:r>
              <a:rPr lang="en-US" sz="1100" b="0" i="0" kern="1200" dirty="0" smtClean="0">
                <a:solidFill>
                  <a:schemeClr val="tx1"/>
                </a:solidFill>
                <a:effectLst/>
                <a:latin typeface="+mn-lt"/>
                <a:ea typeface="+mn-ea"/>
                <a:cs typeface="+mn-cs"/>
              </a:rPr>
              <a:t> technique used in determining the optimum dose of a drug needed to produce a desired effect in a particular individual.  The term titration has historically been used when</a:t>
            </a:r>
            <a:r>
              <a:rPr lang="en-US" sz="1100" b="0" i="0" kern="1200" baseline="0" dirty="0" smtClean="0">
                <a:solidFill>
                  <a:schemeClr val="tx1"/>
                </a:solidFill>
                <a:effectLst/>
                <a:latin typeface="+mn-lt"/>
                <a:ea typeface="+mn-ea"/>
                <a:cs typeface="+mn-cs"/>
              </a:rPr>
              <a:t> talking about medications, however, it also applies to other forms of treatment like psychotherapy. M</a:t>
            </a:r>
            <a:r>
              <a:rPr lang="en-US" sz="1100" b="0" i="0" kern="1200" dirty="0" smtClean="0">
                <a:solidFill>
                  <a:schemeClr val="tx1"/>
                </a:solidFill>
                <a:effectLst/>
                <a:latin typeface="+mn-lt"/>
                <a:ea typeface="+mn-ea"/>
                <a:cs typeface="+mn-cs"/>
              </a:rPr>
              <a:t>any drugs need</a:t>
            </a:r>
            <a:r>
              <a:rPr lang="en-US" sz="1100" b="0" i="0" kern="1200" baseline="0" dirty="0" smtClean="0">
                <a:solidFill>
                  <a:schemeClr val="tx1"/>
                </a:solidFill>
                <a:effectLst/>
                <a:latin typeface="+mn-lt"/>
                <a:ea typeface="+mn-ea"/>
                <a:cs typeface="+mn-cs"/>
              </a:rPr>
              <a:t> to be </a:t>
            </a:r>
            <a:r>
              <a:rPr lang="en-US" sz="1100" b="0" i="0" kern="1200" dirty="0" smtClean="0">
                <a:solidFill>
                  <a:schemeClr val="tx1"/>
                </a:solidFill>
                <a:effectLst/>
                <a:latin typeface="+mn-lt"/>
                <a:ea typeface="+mn-ea"/>
                <a:cs typeface="+mn-cs"/>
              </a:rPr>
              <a:t>slowly titrated downward,</a:t>
            </a:r>
            <a:r>
              <a:rPr lang="en-US" sz="1100" b="0" i="0" kern="1200" baseline="0" dirty="0" smtClean="0">
                <a:solidFill>
                  <a:schemeClr val="tx1"/>
                </a:solidFill>
                <a:effectLst/>
                <a:latin typeface="+mn-lt"/>
                <a:ea typeface="+mn-ea"/>
                <a:cs typeface="+mn-cs"/>
              </a:rPr>
              <a:t> instead of quitting them cold turkey, </a:t>
            </a:r>
            <a:r>
              <a:rPr lang="en-US" sz="1100" b="0" i="0" kern="1200" dirty="0" smtClean="0">
                <a:solidFill>
                  <a:schemeClr val="tx1"/>
                </a:solidFill>
                <a:effectLst/>
                <a:latin typeface="+mn-lt"/>
                <a:ea typeface="+mn-ea"/>
                <a:cs typeface="+mn-cs"/>
              </a:rPr>
              <a:t>to avoid discontinuation side effects and to monitor for the recurrence of symptoms.  Similarly, therapy and other support services should also</a:t>
            </a:r>
            <a:r>
              <a:rPr lang="en-US" sz="1100" b="0" i="0" kern="1200" baseline="0" dirty="0" smtClean="0">
                <a:solidFill>
                  <a:schemeClr val="tx1"/>
                </a:solidFill>
                <a:effectLst/>
                <a:latin typeface="+mn-lt"/>
                <a:ea typeface="+mn-ea"/>
                <a:cs typeface="+mn-cs"/>
              </a:rPr>
              <a:t> be reduced slowly to avoid worsening of symptoms and feelings of abandonment by the client. </a:t>
            </a:r>
            <a:endParaRPr lang="en-US" sz="1100" b="0" i="0" kern="1200" dirty="0" smtClean="0">
              <a:solidFill>
                <a:schemeClr val="tx1"/>
              </a:solidFill>
              <a:effectLst/>
              <a:latin typeface="+mn-lt"/>
              <a:ea typeface="+mn-ea"/>
              <a:cs typeface="+mn-cs"/>
            </a:endParaRPr>
          </a:p>
          <a:p>
            <a:endParaRPr lang="en-US" sz="1100" b="0" i="0" kern="1200" baseline="0" dirty="0" smtClean="0">
              <a:solidFill>
                <a:schemeClr val="tx1"/>
              </a:solidFill>
              <a:effectLst/>
              <a:latin typeface="+mn-lt"/>
              <a:ea typeface="+mn-ea"/>
              <a:cs typeface="+mn-cs"/>
            </a:endParaRPr>
          </a:p>
          <a:p>
            <a:r>
              <a:rPr lang="en-US" sz="1100" b="1" i="0" kern="1200" baseline="0" dirty="0" smtClean="0">
                <a:solidFill>
                  <a:schemeClr val="tx1"/>
                </a:solidFill>
                <a:effectLst/>
                <a:latin typeface="+mn-lt"/>
                <a:ea typeface="+mn-ea"/>
                <a:cs typeface="+mn-cs"/>
              </a:rPr>
              <a:t>Resource</a:t>
            </a:r>
            <a:r>
              <a:rPr lang="en-US" sz="1100" b="0" i="0" kern="1200" baseline="0" dirty="0" smtClean="0">
                <a:solidFill>
                  <a:schemeClr val="tx1"/>
                </a:solidFill>
                <a:effectLst/>
                <a:latin typeface="+mn-lt"/>
                <a:ea typeface="+mn-ea"/>
                <a:cs typeface="+mn-cs"/>
              </a:rPr>
              <a:t>:</a:t>
            </a:r>
          </a:p>
          <a:p>
            <a:r>
              <a:rPr lang="en-US" dirty="0" smtClean="0">
                <a:hlinkClick r:id="rId3"/>
              </a:rPr>
              <a:t>https://dictionary.apa.org/titration</a:t>
            </a:r>
            <a:endParaRPr lang="en-US" sz="1100" dirty="0" smtClean="0"/>
          </a:p>
        </p:txBody>
      </p:sp>
      <p:sp>
        <p:nvSpPr>
          <p:cNvPr id="4" name="Slide Number Placeholder 3"/>
          <p:cNvSpPr>
            <a:spLocks noGrp="1"/>
          </p:cNvSpPr>
          <p:nvPr>
            <p:ph type="sldNum" sz="quarter" idx="10"/>
          </p:nvPr>
        </p:nvSpPr>
        <p:spPr/>
        <p:txBody>
          <a:bodyPr/>
          <a:lstStyle/>
          <a:p>
            <a:fld id="{B88B8750-E7B1-0449-98DA-D098FA4DD43B}" type="slidenum">
              <a:rPr lang="en-US" smtClean="0"/>
              <a:t>4</a:t>
            </a:fld>
            <a:endParaRPr lang="en-US" dirty="0"/>
          </a:p>
        </p:txBody>
      </p:sp>
    </p:spTree>
    <p:extLst>
      <p:ext uri="{BB962C8B-B14F-4D97-AF65-F5344CB8AC3E}">
        <p14:creationId xmlns:p14="http://schemas.microsoft.com/office/powerpoint/2010/main" val="121648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p>
          <a:p>
            <a:r>
              <a:rPr lang="en-US" b="0" dirty="0" smtClean="0"/>
              <a:t>Let’s look at some of the reasons why titrating services is so important. </a:t>
            </a:r>
          </a:p>
          <a:p>
            <a:pPr marL="171450" indent="-171450">
              <a:buFont typeface="Arial" panose="020B0604020202020204" pitchFamily="34" charset="0"/>
              <a:buChar char="•"/>
            </a:pPr>
            <a:r>
              <a:rPr lang="en-US" dirty="0" smtClean="0"/>
              <a:t>Studies</a:t>
            </a:r>
            <a:r>
              <a:rPr lang="en-US" baseline="0" dirty="0" smtClean="0"/>
              <a:t> on psychotherapy have shown that most improvement occurs during the initial stage of treatment, specifically during the first six sessions of outpatient psychotherapy.  In later phases of treatment (sessions 7-12 and 13-18), the majority of patients show either a small improvement or no change at all.  These studies also showed that improvement was greatest in the first 12 months of treatment.  Studies like these demonstrate that it is not necessary to be in therapy for years in order to achieve improvement in symptoms.</a:t>
            </a:r>
          </a:p>
          <a:p>
            <a:endParaRPr lang="en-US" baseline="0" dirty="0" smtClean="0"/>
          </a:p>
          <a:p>
            <a:pPr marL="171450" indent="-171450">
              <a:buFont typeface="Arial" panose="020B0604020202020204" pitchFamily="34" charset="0"/>
              <a:buChar char="•"/>
            </a:pPr>
            <a:r>
              <a:rPr lang="en-US" baseline="0" dirty="0" smtClean="0"/>
              <a:t>Another reason titration of services is so important, is that it helps promote independence.  Providers should discuss with clients openly during the start of treatment, and throughout the treatment process, that a major goal of therapy is to work towards effective independent functioning.  This includes helping clients identify their support systems outside of therapy and assisting with coordination of care.  For more information on coordination of care, check out the Care Coordination micro learning that is a part of this series.  </a:t>
            </a:r>
          </a:p>
          <a:p>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Titration of services also helps ensure individualized treatment. </a:t>
            </a:r>
            <a:r>
              <a:rPr lang="en-US" sz="1100" kern="1200" dirty="0" smtClean="0">
                <a:solidFill>
                  <a:schemeClr val="tx1"/>
                </a:solidFill>
                <a:effectLst/>
                <a:latin typeface="+mn-lt"/>
                <a:ea typeface="+mn-ea"/>
                <a:cs typeface="+mn-cs"/>
              </a:rPr>
              <a:t>The length of treatment for psychological problems will vary from one individual to another. Essentially, the treatment (type and duration) should always be matched appropriately to the nature and severity of the person's presenting difficulties. Acute difficulties usually require fewer treatment sessions than do chronic conditions. Moreover, length of treatment also varies with the type of treatment provided.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How do you know when someone is really benefiting from their treatment as opposed to becoming too ‘dependent’ on their therapist and staying ‘stuck’?  Titrating services helps</a:t>
            </a:r>
            <a:r>
              <a:rPr lang="en-US" sz="1100" kern="1200" baseline="0" dirty="0" smtClean="0">
                <a:solidFill>
                  <a:schemeClr val="tx1"/>
                </a:solidFill>
                <a:effectLst/>
                <a:latin typeface="+mn-lt"/>
                <a:ea typeface="+mn-ea"/>
                <a:cs typeface="+mn-cs"/>
              </a:rPr>
              <a:t> discourage unhealthy attachments to treatment providers because it promotes independence and monitors the client’s progress.  As clients reach their goals on their treatment plan and show improvements, services are titrated down.  Conversely, if symptoms get worse, services can be titrated up to increase frequency and duration of services, as long as documentation supports the medical necessity of that service.  Titrating services helps make sure the client isn’t stuck in a particular level of care or becomes too dependent on a provider or services. </a:t>
            </a:r>
          </a:p>
          <a:p>
            <a:pPr marL="171450" lvl="0" indent="-171450">
              <a:buFont typeface="Arial" panose="020B0604020202020204" pitchFamily="34" charset="0"/>
              <a:buChar char="•"/>
            </a:pPr>
            <a:endParaRPr lang="en-US" sz="11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baseline="0" dirty="0" smtClean="0">
                <a:solidFill>
                  <a:schemeClr val="tx1"/>
                </a:solidFill>
                <a:effectLst/>
                <a:latin typeface="+mn-lt"/>
                <a:ea typeface="+mn-ea"/>
                <a:cs typeface="+mn-cs"/>
              </a:rPr>
              <a:t>Depending on the severity of the illness being treated, therapy might not necessarily entail frequent regular sessions for the entire course of treatment.  Therefore, billing for regular sessions when they are not medically necessary leads to over utilization of services.  When providers titrate services, they are being good stewards of limited resources because they are not asking to be reimbursed for services that are not medically necessary.  It is an unfortunate truth that mental health resources are limited across the United States, so providers and managed care organizations must work together to prevent over utilization of services. </a:t>
            </a:r>
            <a:endParaRPr lang="en-US" sz="900" kern="1200" dirty="0" smtClean="0">
              <a:solidFill>
                <a:schemeClr val="tx1"/>
              </a:solidFill>
              <a:effectLst/>
              <a:latin typeface="+mn-lt"/>
              <a:ea typeface="+mn-ea"/>
              <a:cs typeface="+mn-cs"/>
            </a:endParaRPr>
          </a:p>
          <a:p>
            <a:endParaRPr lang="en-US" b="1" baseline="0" dirty="0" smtClean="0"/>
          </a:p>
          <a:p>
            <a:r>
              <a:rPr lang="en-US" b="1" baseline="0" dirty="0" smtClean="0"/>
              <a:t>Trainer Notes</a:t>
            </a:r>
            <a:r>
              <a:rPr lang="en-US" baseline="0" dirty="0" smtClean="0"/>
              <a:t>:</a:t>
            </a:r>
          </a:p>
          <a:p>
            <a:r>
              <a:rPr lang="en-US" baseline="0" dirty="0" smtClean="0"/>
              <a:t>The studies mentioned in the script included patients who received outpatient treatment for a variety of problems, mainly common mental disorders such as depression or anxiety disorders.  However, similar patterns of change were found in the treatment of patients with personality disorders not otherwise specified, regardless of the treatment modality being used.  </a:t>
            </a:r>
            <a:endParaRPr lang="en-US" dirty="0" smtClean="0"/>
          </a:p>
          <a:p>
            <a:endParaRPr lang="en-US" dirty="0" smtClean="0"/>
          </a:p>
          <a:p>
            <a:r>
              <a:rPr lang="en-US" b="1" dirty="0" smtClean="0"/>
              <a:t>Resource for first bullet</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Retrieved</a:t>
            </a:r>
            <a:r>
              <a:rPr lang="en-US" sz="1100" kern="1200" baseline="0" dirty="0" smtClean="0">
                <a:solidFill>
                  <a:schemeClr val="tx1"/>
                </a:solidFill>
                <a:effectLst/>
                <a:latin typeface="+mn-lt"/>
                <a:ea typeface="+mn-ea"/>
                <a:cs typeface="+mn-cs"/>
              </a:rPr>
              <a:t> from - </a:t>
            </a:r>
            <a:r>
              <a:rPr lang="en-US" sz="1100" u="sng" kern="1200" dirty="0" smtClean="0">
                <a:solidFill>
                  <a:schemeClr val="tx1"/>
                </a:solidFill>
                <a:effectLst/>
                <a:latin typeface="+mn-lt"/>
                <a:ea typeface="+mn-ea"/>
                <a:cs typeface="+mn-cs"/>
                <a:hlinkClick r:id="rId3"/>
              </a:rPr>
              <a:t>https://www.ncbi.nlm.nih.gov/pmc/articles/PMC6657162/</a:t>
            </a:r>
            <a:endParaRPr lang="en-US" sz="11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Citation</a:t>
            </a:r>
            <a:r>
              <a:rPr lang="en-US" sz="11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smtClean="0">
                <a:solidFill>
                  <a:schemeClr val="tx1"/>
                </a:solidFill>
                <a:effectLst/>
                <a:latin typeface="+mn-lt"/>
                <a:ea typeface="+mn-ea"/>
                <a:cs typeface="+mn-cs"/>
              </a:rPr>
              <a:t>Tiemens</a:t>
            </a:r>
            <a:r>
              <a:rPr lang="en-US" sz="1100" kern="1200" dirty="0" smtClean="0">
                <a:solidFill>
                  <a:schemeClr val="tx1"/>
                </a:solidFill>
                <a:effectLst/>
                <a:latin typeface="+mn-lt"/>
                <a:ea typeface="+mn-ea"/>
                <a:cs typeface="+mn-cs"/>
              </a:rPr>
              <a:t>, B., </a:t>
            </a:r>
            <a:r>
              <a:rPr lang="en-US" sz="1100" kern="1200" dirty="0" err="1" smtClean="0">
                <a:solidFill>
                  <a:schemeClr val="tx1"/>
                </a:solidFill>
                <a:effectLst/>
                <a:latin typeface="+mn-lt"/>
                <a:ea typeface="+mn-ea"/>
                <a:cs typeface="+mn-cs"/>
              </a:rPr>
              <a:t>Kloos</a:t>
            </a:r>
            <a:r>
              <a:rPr lang="en-US" sz="1100" kern="1200" dirty="0" smtClean="0">
                <a:solidFill>
                  <a:schemeClr val="tx1"/>
                </a:solidFill>
                <a:effectLst/>
                <a:latin typeface="+mn-lt"/>
                <a:ea typeface="+mn-ea"/>
                <a:cs typeface="+mn-cs"/>
              </a:rPr>
              <a:t>, M., </a:t>
            </a:r>
            <a:r>
              <a:rPr lang="en-US" sz="1100" kern="1200" dirty="0" err="1" smtClean="0">
                <a:solidFill>
                  <a:schemeClr val="tx1"/>
                </a:solidFill>
                <a:effectLst/>
                <a:latin typeface="+mn-lt"/>
                <a:ea typeface="+mn-ea"/>
                <a:cs typeface="+mn-cs"/>
              </a:rPr>
              <a:t>Spijker</a:t>
            </a:r>
            <a:r>
              <a:rPr lang="en-US" sz="1100" kern="1200" dirty="0" smtClean="0">
                <a:solidFill>
                  <a:schemeClr val="tx1"/>
                </a:solidFill>
                <a:effectLst/>
                <a:latin typeface="+mn-lt"/>
                <a:ea typeface="+mn-ea"/>
                <a:cs typeface="+mn-cs"/>
              </a:rPr>
              <a:t>, J., </a:t>
            </a:r>
            <a:r>
              <a:rPr lang="en-US" sz="1100" kern="1200" dirty="0" err="1" smtClean="0">
                <a:solidFill>
                  <a:schemeClr val="tx1"/>
                </a:solidFill>
                <a:effectLst/>
                <a:latin typeface="+mn-lt"/>
                <a:ea typeface="+mn-ea"/>
                <a:cs typeface="+mn-cs"/>
              </a:rPr>
              <a:t>Ingenhoven</a:t>
            </a:r>
            <a:r>
              <a:rPr lang="en-US" sz="1100" kern="1200" dirty="0" smtClean="0">
                <a:solidFill>
                  <a:schemeClr val="tx1"/>
                </a:solidFill>
                <a:effectLst/>
                <a:latin typeface="+mn-lt"/>
                <a:ea typeface="+mn-ea"/>
                <a:cs typeface="+mn-cs"/>
              </a:rPr>
              <a:t>, T., </a:t>
            </a:r>
            <a:r>
              <a:rPr lang="en-US" sz="1100" kern="1200" dirty="0" err="1" smtClean="0">
                <a:solidFill>
                  <a:schemeClr val="tx1"/>
                </a:solidFill>
                <a:effectLst/>
                <a:latin typeface="+mn-lt"/>
                <a:ea typeface="+mn-ea"/>
                <a:cs typeface="+mn-cs"/>
              </a:rPr>
              <a:t>Kampman</a:t>
            </a:r>
            <a:r>
              <a:rPr lang="en-US" sz="1100" kern="1200" dirty="0" smtClean="0">
                <a:solidFill>
                  <a:schemeClr val="tx1"/>
                </a:solidFill>
                <a:effectLst/>
                <a:latin typeface="+mn-lt"/>
                <a:ea typeface="+mn-ea"/>
                <a:cs typeface="+mn-cs"/>
              </a:rPr>
              <a:t>, M., &amp; Hendriks, G. J. (2019). Lower versus higher frequency of sessions in starting outpatient mental health care and the risk of a chronic course; a naturalistic cohort study. </a:t>
            </a:r>
            <a:r>
              <a:rPr lang="en-US" sz="1100" i="1" kern="1200" dirty="0" smtClean="0">
                <a:solidFill>
                  <a:schemeClr val="tx1"/>
                </a:solidFill>
                <a:effectLst/>
                <a:latin typeface="+mn-lt"/>
                <a:ea typeface="+mn-ea"/>
                <a:cs typeface="+mn-cs"/>
              </a:rPr>
              <a:t>BMC psychiatry</a:t>
            </a:r>
            <a:r>
              <a:rPr lang="en-US" sz="1100" kern="1200" dirty="0" smtClean="0">
                <a:solidFill>
                  <a:schemeClr val="tx1"/>
                </a:solidFill>
                <a:effectLst/>
                <a:latin typeface="+mn-lt"/>
                <a:ea typeface="+mn-ea"/>
                <a:cs typeface="+mn-cs"/>
              </a:rPr>
              <a:t>, </a:t>
            </a:r>
            <a:r>
              <a:rPr lang="en-US" sz="1100" i="1" kern="1200" dirty="0" smtClean="0">
                <a:solidFill>
                  <a:schemeClr val="tx1"/>
                </a:solidFill>
                <a:effectLst/>
                <a:latin typeface="+mn-lt"/>
                <a:ea typeface="+mn-ea"/>
                <a:cs typeface="+mn-cs"/>
              </a:rPr>
              <a:t>19</a:t>
            </a:r>
            <a:r>
              <a:rPr lang="en-US" sz="1100" kern="1200" dirty="0" smtClean="0">
                <a:solidFill>
                  <a:schemeClr val="tx1"/>
                </a:solidFill>
                <a:effectLst/>
                <a:latin typeface="+mn-lt"/>
                <a:ea typeface="+mn-ea"/>
                <a:cs typeface="+mn-cs"/>
              </a:rPr>
              <a:t>(1), 228. </a:t>
            </a:r>
            <a:r>
              <a:rPr lang="en-US" sz="1100" u="sng" kern="1200" dirty="0" smtClean="0">
                <a:solidFill>
                  <a:schemeClr val="tx1"/>
                </a:solidFill>
                <a:effectLst/>
                <a:latin typeface="+mn-lt"/>
                <a:ea typeface="+mn-ea"/>
                <a:cs typeface="+mn-cs"/>
                <a:hlinkClick r:id="rId4"/>
              </a:rPr>
              <a:t>https://doi.org/10.1186/s12888-019-2214-4</a:t>
            </a:r>
            <a:endParaRPr lang="en-US" sz="1100" kern="1200" dirty="0" smtClean="0">
              <a:solidFill>
                <a:schemeClr val="tx1"/>
              </a:solidFill>
              <a:effectLst/>
              <a:latin typeface="+mn-lt"/>
              <a:ea typeface="+mn-ea"/>
              <a:cs typeface="+mn-cs"/>
            </a:endParaRPr>
          </a:p>
          <a:p>
            <a:endParaRPr lang="en-US" dirty="0" smtClean="0"/>
          </a:p>
          <a:p>
            <a:r>
              <a:rPr lang="en-US" b="1" dirty="0" smtClean="0"/>
              <a:t>Resource for third</a:t>
            </a:r>
            <a:r>
              <a:rPr lang="en-US" b="1" baseline="0" dirty="0" smtClean="0"/>
              <a:t> bullet</a:t>
            </a:r>
            <a:r>
              <a:rPr lang="en-US" baseline="0" dirty="0" smtClean="0"/>
              <a:t>:</a:t>
            </a:r>
          </a:p>
          <a:p>
            <a:pPr lvl="0"/>
            <a:r>
              <a:rPr lang="en-US" baseline="0" dirty="0" smtClean="0"/>
              <a:t>Retrieved from - </a:t>
            </a:r>
            <a:r>
              <a:rPr lang="en-US" sz="1100" u="sng" kern="1200" dirty="0" smtClean="0">
                <a:solidFill>
                  <a:schemeClr val="tx1"/>
                </a:solidFill>
                <a:effectLst/>
                <a:latin typeface="+mn-lt"/>
                <a:ea typeface="+mn-ea"/>
                <a:cs typeface="+mn-cs"/>
                <a:hlinkClick r:id="rId5"/>
              </a:rPr>
              <a:t>https://www.apa.org/ptsd-guideline/patients-and-families/length-treatment</a:t>
            </a:r>
            <a:endParaRPr lang="en-US" sz="1100" kern="1200" dirty="0" smtClean="0">
              <a:solidFill>
                <a:schemeClr val="tx1"/>
              </a:solidFill>
              <a:effectLst/>
              <a:latin typeface="+mn-lt"/>
              <a:ea typeface="+mn-ea"/>
              <a:cs typeface="+mn-cs"/>
            </a:endParaRPr>
          </a:p>
          <a:p>
            <a:r>
              <a:rPr lang="en-US" b="1" dirty="0" smtClean="0"/>
              <a:t>Citation</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American</a:t>
            </a:r>
            <a:r>
              <a:rPr lang="en-US" baseline="0" dirty="0" smtClean="0"/>
              <a:t> Psychological Association. (2017). </a:t>
            </a:r>
            <a:r>
              <a:rPr lang="en-US" sz="1100" b="0" i="1" kern="1200" dirty="0" smtClean="0">
                <a:solidFill>
                  <a:schemeClr val="tx1"/>
                </a:solidFill>
                <a:effectLst/>
                <a:latin typeface="+mn-lt"/>
                <a:ea typeface="+mn-ea"/>
                <a:cs typeface="+mn-cs"/>
              </a:rPr>
              <a:t>How Long Will It Take for Treatment to Work? </a:t>
            </a:r>
            <a:r>
              <a:rPr lang="en-US" sz="1100" b="0" i="0" kern="1200" dirty="0" smtClean="0">
                <a:solidFill>
                  <a:schemeClr val="tx1"/>
                </a:solidFill>
                <a:effectLst/>
                <a:latin typeface="+mn-lt"/>
                <a:ea typeface="+mn-ea"/>
                <a:cs typeface="+mn-cs"/>
              </a:rPr>
              <a:t>Accessed</a:t>
            </a:r>
            <a:r>
              <a:rPr lang="en-US" sz="1100" b="0" i="0" kern="1200" baseline="0" dirty="0" smtClean="0">
                <a:solidFill>
                  <a:schemeClr val="tx1"/>
                </a:solidFill>
                <a:effectLst/>
                <a:latin typeface="+mn-lt"/>
                <a:ea typeface="+mn-ea"/>
                <a:cs typeface="+mn-cs"/>
              </a:rPr>
              <a:t> on September 8, 2020 from, </a:t>
            </a:r>
            <a:r>
              <a:rPr lang="en-US" sz="1100" u="sng" kern="1200" dirty="0" smtClean="0">
                <a:solidFill>
                  <a:schemeClr val="tx1"/>
                </a:solidFill>
                <a:effectLst/>
                <a:latin typeface="+mn-lt"/>
                <a:ea typeface="+mn-ea"/>
                <a:cs typeface="+mn-cs"/>
                <a:hlinkClick r:id="rId5"/>
              </a:rPr>
              <a:t>www.apa.org/ptsd-guideline/patients-and-families/length-treatment</a:t>
            </a:r>
            <a:endParaRPr lang="en-US" sz="11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Resource</a:t>
            </a:r>
            <a:r>
              <a:rPr lang="en-US" b="1" baseline="0" dirty="0" smtClean="0"/>
              <a:t> for fourth bullet</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Retrieved from - </a:t>
            </a:r>
            <a:r>
              <a:rPr lang="en-US" sz="1100" u="none" strike="noStrike" kern="1200" dirty="0" smtClean="0">
                <a:solidFill>
                  <a:schemeClr val="tx1"/>
                </a:solidFill>
                <a:effectLst/>
                <a:latin typeface="+mn-lt"/>
                <a:ea typeface="+mn-ea"/>
                <a:cs typeface="+mn-cs"/>
                <a:hlinkClick r:id="rId6"/>
              </a:rPr>
              <a:t>https://counsellingresource.com/features/2015/06/22/how-long-is-too-long/</a:t>
            </a: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Citation</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Simon, G. (2015). </a:t>
            </a:r>
            <a:r>
              <a:rPr lang="en-US" sz="1100" b="0" i="1" kern="1200" dirty="0" smtClean="0">
                <a:solidFill>
                  <a:schemeClr val="tx1"/>
                </a:solidFill>
                <a:effectLst/>
                <a:latin typeface="+mn-lt"/>
                <a:ea typeface="+mn-ea"/>
                <a:cs typeface="+mn-cs"/>
              </a:rPr>
              <a:t>How Long Is Too Long In Therapy? </a:t>
            </a:r>
            <a:r>
              <a:rPr lang="en-US" sz="1100" b="0" i="1" kern="1200" baseline="0" dirty="0" smtClean="0">
                <a:solidFill>
                  <a:schemeClr val="tx1"/>
                </a:solidFill>
                <a:effectLst/>
                <a:latin typeface="+mn-lt"/>
                <a:ea typeface="+mn-ea"/>
                <a:cs typeface="+mn-cs"/>
              </a:rPr>
              <a:t> </a:t>
            </a:r>
            <a:r>
              <a:rPr lang="en-US" sz="1100" b="0" i="0" kern="1200" baseline="0" dirty="0" smtClean="0">
                <a:solidFill>
                  <a:schemeClr val="tx1"/>
                </a:solidFill>
                <a:effectLst/>
                <a:latin typeface="+mn-lt"/>
                <a:ea typeface="+mn-ea"/>
                <a:cs typeface="+mn-cs"/>
              </a:rPr>
              <a:t>Accessed on September 8, 2020, from </a:t>
            </a:r>
            <a:r>
              <a:rPr lang="en-US" sz="1100" b="0" i="0" u="none" strike="noStrike" kern="1200" dirty="0" smtClean="0">
                <a:solidFill>
                  <a:schemeClr val="tx1"/>
                </a:solidFill>
                <a:effectLst/>
                <a:latin typeface="+mn-lt"/>
                <a:ea typeface="+mn-ea"/>
                <a:cs typeface="+mn-cs"/>
                <a:hlinkClick r:id="rId6"/>
              </a:rPr>
              <a:t>https://counsellingresource.com/features/2015/06/22/how-long-is-too-long/</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baseline="0" dirty="0" smtClean="0">
                <a:solidFill>
                  <a:schemeClr val="tx1"/>
                </a:solidFill>
                <a:effectLst/>
                <a:latin typeface="+mn-lt"/>
                <a:ea typeface="+mn-ea"/>
                <a:cs typeface="+mn-cs"/>
              </a:rPr>
              <a:t>Additional Source:</a:t>
            </a:r>
            <a:r>
              <a:rPr lang="en-US" sz="1100" b="0" kern="1200" baseline="0" dirty="0" smtClean="0">
                <a:solidFill>
                  <a:schemeClr val="tx1"/>
                </a:solidFill>
                <a:effectLst/>
                <a:latin typeface="+mn-lt"/>
                <a:ea typeface="+mn-ea"/>
                <a:cs typeface="+mn-cs"/>
              </a:rPr>
              <a:t> Personal Communication, September 3,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sz="11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5</a:t>
            </a:fld>
            <a:endParaRPr lang="en-US" dirty="0"/>
          </a:p>
        </p:txBody>
      </p:sp>
    </p:spTree>
    <p:extLst>
      <p:ext uri="{BB962C8B-B14F-4D97-AF65-F5344CB8AC3E}">
        <p14:creationId xmlns:p14="http://schemas.microsoft.com/office/powerpoint/2010/main" val="2483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r>
              <a:rPr lang="en-US" dirty="0" smtClean="0"/>
              <a:t>:</a:t>
            </a:r>
          </a:p>
          <a:p>
            <a:r>
              <a:rPr lang="en-US" dirty="0" smtClean="0"/>
              <a:t>Now let’s discuss some</a:t>
            </a:r>
            <a:r>
              <a:rPr lang="en-US" baseline="0" dirty="0" smtClean="0"/>
              <a:t> best practices we can implement when titrating services:</a:t>
            </a:r>
          </a:p>
          <a:p>
            <a:pPr marL="171450" indent="-171450">
              <a:buFont typeface="Arial" panose="020B0604020202020204" pitchFamily="34" charset="0"/>
              <a:buChar char="•"/>
            </a:pPr>
            <a:r>
              <a:rPr lang="en-US" dirty="0" smtClean="0"/>
              <a:t>Make</a:t>
            </a:r>
            <a:r>
              <a:rPr lang="en-US" baseline="0" dirty="0" smtClean="0"/>
              <a:t> sure to conduct a thorough assessment with each client at the beginning of treatment.  This includes accurately identifying mental health diagnoses and documenting frequency, duration, and severity of symptoms.  This will help determine the appropriate level of care as well as the frequency and duration of services.  Remember, </a:t>
            </a:r>
            <a:r>
              <a:rPr lang="en-US" sz="1100" kern="1200" baseline="0" dirty="0" smtClean="0">
                <a:solidFill>
                  <a:schemeClr val="tx1"/>
                </a:solidFill>
                <a:effectLst/>
                <a:latin typeface="+mn-lt"/>
                <a:ea typeface="+mn-ea"/>
                <a:cs typeface="+mn-cs"/>
              </a:rPr>
              <a:t>t</a:t>
            </a:r>
            <a:r>
              <a:rPr lang="en-US" sz="1100" kern="1200" dirty="0" smtClean="0">
                <a:solidFill>
                  <a:schemeClr val="tx1"/>
                </a:solidFill>
                <a:effectLst/>
                <a:latin typeface="+mn-lt"/>
                <a:ea typeface="+mn-ea"/>
                <a:cs typeface="+mn-cs"/>
              </a:rPr>
              <a:t>he length of treatment for mental health problems will vary from one individual to another, depending</a:t>
            </a:r>
            <a:r>
              <a:rPr lang="en-US" sz="1100" kern="1200" baseline="0" dirty="0" smtClean="0">
                <a:solidFill>
                  <a:schemeClr val="tx1"/>
                </a:solidFill>
                <a:effectLst/>
                <a:latin typeface="+mn-lt"/>
                <a:ea typeface="+mn-ea"/>
                <a:cs typeface="+mn-cs"/>
              </a:rPr>
              <a:t> on how severe the presentation of the illness is. </a:t>
            </a:r>
          </a:p>
          <a:p>
            <a:pPr marL="171450" indent="-171450">
              <a:buFont typeface="Arial" panose="020B0604020202020204" pitchFamily="34" charset="0"/>
              <a:buChar char="•"/>
            </a:pPr>
            <a:r>
              <a:rPr lang="en-US" sz="1100" kern="1200" baseline="0" dirty="0" smtClean="0">
                <a:solidFill>
                  <a:schemeClr val="tx1"/>
                </a:solidFill>
                <a:effectLst/>
                <a:latin typeface="+mn-lt"/>
                <a:ea typeface="+mn-ea"/>
                <a:cs typeface="+mn-cs"/>
              </a:rPr>
              <a:t>Make sure to plan for discharge, starting at the beginning of treatment.  Providers must make sure they are not promoting never-ending therapy, this way clients can work on accepting that eventually they will be discharged from treatment.  For more information on discharge planning, check out the Discharge Planning micro learning that is a part of this series. </a:t>
            </a:r>
          </a:p>
          <a:p>
            <a:pPr marL="171450" indent="-171450">
              <a:buFont typeface="Arial" panose="020B0604020202020204" pitchFamily="34" charset="0"/>
              <a:buChar char="•"/>
            </a:pPr>
            <a:r>
              <a:rPr lang="en-US" sz="1100" kern="1200" baseline="0" dirty="0" smtClean="0">
                <a:solidFill>
                  <a:schemeClr val="tx1"/>
                </a:solidFill>
                <a:effectLst/>
                <a:latin typeface="+mn-lt"/>
                <a:ea typeface="+mn-ea"/>
                <a:cs typeface="+mn-cs"/>
              </a:rPr>
              <a:t>Throughout the course of treatment, make sure to document improvements and/or regression.  This will help justify the number of units requested.  </a:t>
            </a:r>
          </a:p>
          <a:p>
            <a:pPr marL="171450" indent="-171450">
              <a:buFont typeface="Arial" panose="020B0604020202020204" pitchFamily="34" charset="0"/>
              <a:buChar char="•"/>
            </a:pPr>
            <a:r>
              <a:rPr lang="en-US" sz="1100" kern="1200" baseline="0" dirty="0" smtClean="0">
                <a:solidFill>
                  <a:schemeClr val="tx1"/>
                </a:solidFill>
                <a:effectLst/>
                <a:latin typeface="+mn-lt"/>
                <a:ea typeface="+mn-ea"/>
                <a:cs typeface="+mn-cs"/>
              </a:rPr>
              <a:t>Identify natural supports, such as family, friends, and community groups, so clients are prepared to titrate and are working towards discharge. </a:t>
            </a:r>
          </a:p>
          <a:p>
            <a:pPr marL="171450" indent="-171450">
              <a:buFont typeface="Arial" panose="020B0604020202020204" pitchFamily="34" charset="0"/>
              <a:buChar char="•"/>
            </a:pPr>
            <a:r>
              <a:rPr lang="en-US" sz="1100" kern="1200" baseline="0" dirty="0" smtClean="0">
                <a:solidFill>
                  <a:schemeClr val="tx1"/>
                </a:solidFill>
                <a:effectLst/>
                <a:latin typeface="+mn-lt"/>
                <a:ea typeface="+mn-ea"/>
                <a:cs typeface="+mn-cs"/>
              </a:rPr>
              <a:t>Avoid submitting blanket requests, like for instance requesting the same number of units for every member, for every authorization.  Providers should base the number of units they are requesting on the individualized needs of the client and on the presentation of symptoms associated with the diagnosis(</a:t>
            </a:r>
            <a:r>
              <a:rPr lang="en-US" sz="1100" kern="1200" baseline="0" dirty="0" err="1" smtClean="0">
                <a:solidFill>
                  <a:schemeClr val="tx1"/>
                </a:solidFill>
                <a:effectLst/>
                <a:latin typeface="+mn-lt"/>
                <a:ea typeface="+mn-ea"/>
                <a:cs typeface="+mn-cs"/>
              </a:rPr>
              <a:t>es</a:t>
            </a:r>
            <a:r>
              <a:rPr lang="en-US" sz="110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baseline="0" dirty="0" smtClean="0">
                <a:solidFill>
                  <a:schemeClr val="tx1"/>
                </a:solidFill>
                <a:effectLst/>
                <a:latin typeface="+mn-lt"/>
                <a:ea typeface="+mn-ea"/>
                <a:cs typeface="+mn-cs"/>
              </a:rPr>
              <a:t>Source: </a:t>
            </a:r>
            <a:r>
              <a:rPr lang="en-US" sz="1100" b="0" kern="1200" baseline="0" dirty="0" smtClean="0">
                <a:solidFill>
                  <a:schemeClr val="tx1"/>
                </a:solidFill>
                <a:effectLst/>
                <a:latin typeface="+mn-lt"/>
                <a:ea typeface="+mn-ea"/>
                <a:cs typeface="+mn-cs"/>
              </a:rPr>
              <a:t>Personal Communication, September 3,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sz="1100" b="1"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6</a:t>
            </a:fld>
            <a:endParaRPr lang="en-US" dirty="0"/>
          </a:p>
        </p:txBody>
      </p:sp>
    </p:spTree>
    <p:extLst>
      <p:ext uri="{BB962C8B-B14F-4D97-AF65-F5344CB8AC3E}">
        <p14:creationId xmlns:p14="http://schemas.microsoft.com/office/powerpoint/2010/main" val="424395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r>
              <a:rPr lang="en-US" dirty="0" smtClean="0"/>
              <a:t>:</a:t>
            </a:r>
          </a:p>
          <a:p>
            <a:r>
              <a:rPr lang="en-US" dirty="0" smtClean="0"/>
              <a:t>Care1st Health Plan Arizona Behavioral</a:t>
            </a:r>
            <a:r>
              <a:rPr lang="en-US" baseline="0" dirty="0" smtClean="0"/>
              <a:t> Health does recognize that barriers may present for both providers and members in their efforts to titrate services.  These barriers may exist from the member, from the environment, and from the provider.  For example:</a:t>
            </a:r>
          </a:p>
          <a:p>
            <a:pPr marL="171450" indent="-171450">
              <a:buFont typeface="Arial" panose="020B0604020202020204" pitchFamily="34" charset="0"/>
              <a:buChar char="•"/>
            </a:pPr>
            <a:r>
              <a:rPr lang="en-US" baseline="0" dirty="0" smtClean="0"/>
              <a:t>The </a:t>
            </a:r>
            <a:r>
              <a:rPr lang="en-US" b="1" baseline="0" dirty="0" smtClean="0"/>
              <a:t>member</a:t>
            </a:r>
            <a:r>
              <a:rPr lang="en-US" baseline="0" dirty="0" smtClean="0"/>
              <a:t> may resist stopping therapy for fear that symptoms may get worse. Oftentimes, members become accustomed to the routine of seeing their provider on a regular basis and may resist termination because they will miss the comfort and support they receive from their providers.</a:t>
            </a:r>
          </a:p>
          <a:p>
            <a:pPr marL="171450" indent="-171450">
              <a:buFont typeface="Arial" panose="020B0604020202020204" pitchFamily="34" charset="0"/>
              <a:buChar char="•"/>
            </a:pPr>
            <a:r>
              <a:rPr lang="en-US" baseline="0" dirty="0" smtClean="0"/>
              <a:t>Sometimes, things happening in the client’s </a:t>
            </a:r>
            <a:r>
              <a:rPr lang="en-US" b="1" baseline="0" dirty="0" smtClean="0"/>
              <a:t>environment</a:t>
            </a:r>
            <a:r>
              <a:rPr lang="en-US" baseline="0" dirty="0" smtClean="0"/>
              <a:t> that may also present as a barrier to titration of services.  For example, many people are experiencing an increase in symptomology due to stress associated with the COVID-19 pandemic, leading to a greater need for mental health services.  Other environmental factors that can lead to an increase in the need for mental health resources include, financial problems, death or loss, divorce or separation, medical issues, or any other crisis.  </a:t>
            </a:r>
          </a:p>
          <a:p>
            <a:pPr marL="171450" indent="-171450">
              <a:buFont typeface="Arial" panose="020B0604020202020204" pitchFamily="34" charset="0"/>
              <a:buChar char="•"/>
            </a:pPr>
            <a:r>
              <a:rPr lang="en-US" baseline="0" dirty="0" smtClean="0"/>
              <a:t>Lastly, sometimes providers themselves could be a barrier to titration of services without even knowing it. Feelings of countertransference can lead the provider to want to continue seeing the client, even if the client no longer needs the service.  In addition, providers may feel pressure to meet productivity requirements or expected to accrue a certain amount of billable hours.  It’s important to remember that the provider needs should not come before the needs of the client. </a:t>
            </a:r>
          </a:p>
          <a:p>
            <a:pPr marL="171450" indent="-171450">
              <a:buFont typeface="Arial" panose="020B0604020202020204" pitchFamily="34" charset="0"/>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baseline="0" dirty="0" smtClean="0">
                <a:solidFill>
                  <a:schemeClr val="tx1"/>
                </a:solidFill>
                <a:effectLst/>
                <a:latin typeface="+mn-lt"/>
                <a:ea typeface="+mn-ea"/>
                <a:cs typeface="+mn-cs"/>
              </a:rPr>
              <a:t>Source: </a:t>
            </a:r>
            <a:r>
              <a:rPr lang="en-US" sz="1100" b="0" kern="1200" baseline="0" dirty="0" smtClean="0">
                <a:solidFill>
                  <a:schemeClr val="tx1"/>
                </a:solidFill>
                <a:effectLst/>
                <a:latin typeface="+mn-lt"/>
                <a:ea typeface="+mn-ea"/>
                <a:cs typeface="+mn-cs"/>
              </a:rPr>
              <a:t>Personal Communication, September 3,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sz="11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7</a:t>
            </a:fld>
            <a:endParaRPr lang="en-US" dirty="0"/>
          </a:p>
        </p:txBody>
      </p:sp>
    </p:spTree>
    <p:extLst>
      <p:ext uri="{BB962C8B-B14F-4D97-AF65-F5344CB8AC3E}">
        <p14:creationId xmlns:p14="http://schemas.microsoft.com/office/powerpoint/2010/main" val="65943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Care1st Health Plan Arizona</a:t>
            </a:r>
            <a:r>
              <a:rPr lang="en-US" baseline="0" dirty="0" smtClean="0"/>
              <a:t> Behavioral Health’s mission is to help people live their best lives by being the trusted partner to create superior solutions in behavioral healthcare and wellness. We simply can’t meet this mission without our providers, and appreciate the work you do to meet our members’ needs!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 </a:t>
            </a:r>
            <a:r>
              <a:rPr lang="en-US" b="0" dirty="0" smtClean="0"/>
              <a:t>Medical GPS.</a:t>
            </a:r>
            <a:r>
              <a:rPr lang="en-US" b="0" baseline="0" dirty="0" smtClean="0"/>
              <a:t> </a:t>
            </a:r>
            <a:r>
              <a:rPr lang="en-US" b="0" i="1" baseline="0" dirty="0" smtClean="0"/>
              <a:t>The Challenges of Coordinated Care</a:t>
            </a:r>
            <a:r>
              <a:rPr lang="en-US" b="0" i="0" baseline="0" dirty="0" smtClean="0"/>
              <a:t> (March 13, 2017). Retrieved from </a:t>
            </a:r>
            <a:r>
              <a:rPr lang="en-US" dirty="0" smtClean="0">
                <a:hlinkClick r:id="rId3"/>
              </a:rPr>
              <a:t>https://blog.medicalgps.com/the-challenges-of-coordinated-care/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mn-lt"/>
                <a:ea typeface="+mn-ea"/>
                <a:cs typeface="+mn-cs"/>
              </a:rPr>
              <a:t>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8</a:t>
            </a:fld>
            <a:endParaRPr lang="en-US" dirty="0"/>
          </a:p>
        </p:txBody>
      </p:sp>
    </p:spTree>
    <p:extLst>
      <p:ext uri="{BB962C8B-B14F-4D97-AF65-F5344CB8AC3E}">
        <p14:creationId xmlns:p14="http://schemas.microsoft.com/office/powerpoint/2010/main" val="288060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smtClean="0"/>
              <a:t>If you are experiencing any barriers</a:t>
            </a:r>
            <a:r>
              <a:rPr lang="en-US" baseline="0" dirty="0" smtClean="0"/>
              <a:t> to care coordination or have any additional questions, please contact Amy Trussell at the information provided on your screen. </a:t>
            </a:r>
            <a:r>
              <a:rPr lang="en-US" dirty="0" smtClean="0"/>
              <a:t>Thank</a:t>
            </a:r>
            <a:r>
              <a:rPr lang="en-US" baseline="0" dirty="0" smtClean="0"/>
              <a:t> you for attending this </a:t>
            </a:r>
            <a:r>
              <a:rPr lang="en-US" baseline="0" dirty="0" err="1" smtClean="0"/>
              <a:t>microlearning</a:t>
            </a:r>
            <a:r>
              <a:rPr lang="en-US" baseline="0" dirty="0" smtClean="0"/>
              <a:t> on care coordination.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9</a:t>
            </a:fld>
            <a:endParaRPr lang="en-US" dirty="0"/>
          </a:p>
        </p:txBody>
      </p:sp>
    </p:spTree>
    <p:extLst>
      <p:ext uri="{BB962C8B-B14F-4D97-AF65-F5344CB8AC3E}">
        <p14:creationId xmlns:p14="http://schemas.microsoft.com/office/powerpoint/2010/main" val="24214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673760359"/>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descr="06_White-Logo-on-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955" y="1111252"/>
            <a:ext cx="4303258" cy="1142030"/>
          </a:xfrm>
          <a:prstGeom prst="rect">
            <a:avLst/>
          </a:prstGeom>
        </p:spPr>
      </p:pic>
      <p:sp>
        <p:nvSpPr>
          <p:cNvPr id="3" name="Slide Number Placeholder 5">
            <a:extLst>
              <a:ext uri="{FF2B5EF4-FFF2-40B4-BE49-F238E27FC236}">
                <a16:creationId xmlns:a16="http://schemas.microsoft.com/office/drawing/2014/main" id="{1EC1EB29-F572-2544-8C56-E7DF40E3F4FF}"/>
              </a:ext>
            </a:extLst>
          </p:cNvPr>
          <p:cNvSpPr>
            <a:spLocks noGrp="1"/>
          </p:cNvSpPr>
          <p:nvPr>
            <p:ph type="sldNum" sz="quarter" idx="12"/>
          </p:nvPr>
        </p:nvSpPr>
        <p:spPr>
          <a:xfrm>
            <a:off x="10955610" y="7627939"/>
            <a:ext cx="3290886" cy="438150"/>
          </a:xfrm>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4359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
        <p:nvSpPr>
          <p:cNvPr id="7" name="Rectangle 6"/>
          <p:cNvSpPr>
            <a:spLocks noChangeArrowheads="1"/>
          </p:cNvSpPr>
          <p:nvPr userDrawn="1"/>
        </p:nvSpPr>
        <p:spPr bwMode="hidden">
          <a:xfrm>
            <a:off x="267046" y="-14067"/>
            <a:ext cx="147821" cy="8243668"/>
          </a:xfrm>
          <a:prstGeom prst="rect">
            <a:avLst/>
          </a:prstGeom>
          <a:solidFill>
            <a:srgbClr val="FEC920"/>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475" y="1420238"/>
            <a:ext cx="6232525" cy="5991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91400" y="1420238"/>
            <a:ext cx="6232525" cy="59918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8355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4" y="155643"/>
            <a:ext cx="12619037" cy="758758"/>
          </a:xfrm>
        </p:spPr>
        <p:txBody>
          <a:bodyPr/>
          <a:lstStyle/>
          <a:p>
            <a:r>
              <a:rPr lang="en-US"/>
              <a:t>Click to edit Master title style</a:t>
            </a:r>
          </a:p>
        </p:txBody>
      </p:sp>
      <p:sp>
        <p:nvSpPr>
          <p:cNvPr id="3" name="Text Placeholder 2"/>
          <p:cNvSpPr>
            <a:spLocks noGrp="1"/>
          </p:cNvSpPr>
          <p:nvPr>
            <p:ph type="body" idx="1"/>
          </p:nvPr>
        </p:nvSpPr>
        <p:spPr>
          <a:xfrm>
            <a:off x="1006476" y="1496455"/>
            <a:ext cx="6189662" cy="464107"/>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2256818"/>
            <a:ext cx="6189662" cy="5171096"/>
          </a:xfrm>
        </p:spPr>
        <p:txBody>
          <a:bodyPr>
            <a:normAutofit/>
          </a:bodyPr>
          <a:lstStyle>
            <a:lvl1pPr>
              <a:defRPr sz="3100"/>
            </a:lvl1pPr>
            <a:lvl2pPr>
              <a:defRPr sz="2400"/>
            </a:lvl2pPr>
            <a:lvl3pPr>
              <a:defRPr sz="2000"/>
            </a:lvl3pPr>
            <a:lvl4pPr>
              <a:defRPr sz="19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407276" y="1496455"/>
            <a:ext cx="6219826" cy="511478"/>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6" y="2256818"/>
            <a:ext cx="6219826" cy="5171096"/>
          </a:xfrm>
        </p:spPr>
        <p:txBody>
          <a:bodyPr>
            <a:normAutofit/>
          </a:bodyPr>
          <a:lstStyle>
            <a:lvl1pPr>
              <a:defRPr sz="3100"/>
            </a:lvl1pPr>
            <a:lvl2pPr>
              <a:defRPr sz="2400"/>
            </a:lvl2pPr>
            <a:lvl3pPr>
              <a:defRPr sz="2000"/>
            </a:lvl3pPr>
            <a:lvl4pPr>
              <a:defRPr sz="19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72900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995551599"/>
      </p:ext>
    </p:extLst>
  </p:cSld>
  <p:clrMapOvr>
    <a:masterClrMapping/>
  </p:clrMapOvr>
  <p:extLst mod="1">
    <p:ext uri="{DCECCB84-F9BA-43D5-87BE-67443E8EF086}">
      <p15:sldGuideLst xmlns:p15="http://schemas.microsoft.com/office/powerpoint/2012/main">
        <p15:guide id="1" pos="46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Content Placeholder 2"/>
          <p:cNvSpPr>
            <a:spLocks noGrp="1"/>
          </p:cNvSpPr>
          <p:nvPr>
            <p:ph idx="1"/>
          </p:nvPr>
        </p:nvSpPr>
        <p:spPr>
          <a:xfrm>
            <a:off x="6219827" y="1184276"/>
            <a:ext cx="7407275"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67614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Picture Placeholder 2"/>
          <p:cNvSpPr>
            <a:spLocks noGrp="1"/>
          </p:cNvSpPr>
          <p:nvPr>
            <p:ph type="pic" idx="1"/>
          </p:nvPr>
        </p:nvSpPr>
        <p:spPr>
          <a:xfrm>
            <a:off x="6219827" y="1184276"/>
            <a:ext cx="7407275" cy="5848350"/>
          </a:xfrm>
        </p:spPr>
        <p:txBody>
          <a:bodyPr/>
          <a:lstStyle>
            <a:lvl1pPr marL="0" indent="0">
              <a:buNone/>
              <a:defRPr sz="3100"/>
            </a:lvl1pPr>
            <a:lvl2pPr marL="457177" indent="0">
              <a:buNone/>
              <a:defRPr sz="29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dirty="0"/>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5551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46804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563" y="438150"/>
            <a:ext cx="3154362" cy="697388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215817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1819" y="1420238"/>
            <a:ext cx="13662835" cy="6038352"/>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1820" y="7627939"/>
            <a:ext cx="3290888" cy="438150"/>
          </a:xfrm>
          <a:prstGeom prst="rect">
            <a:avLst/>
          </a:prstGeom>
        </p:spPr>
        <p:txBody>
          <a:bodyPr vert="horz" lIns="91435" tIns="45718" rIns="91435" bIns="45718" rtlCol="0" anchor="ctr"/>
          <a:lstStyle>
            <a:lvl1pPr algn="l">
              <a:defRPr sz="1000">
                <a:solidFill>
                  <a:schemeClr val="bg1">
                    <a:lumMod val="50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5119015" y="7627939"/>
            <a:ext cx="4937125" cy="438150"/>
          </a:xfrm>
          <a:prstGeom prst="rect">
            <a:avLst/>
          </a:prstGeom>
        </p:spPr>
        <p:txBody>
          <a:bodyPr vert="horz" lIns="91435" tIns="45718" rIns="91435" bIns="45718" rtlCol="0" anchor="ctr"/>
          <a:lstStyle>
            <a:lvl1pPr algn="ctr">
              <a:defRPr sz="1000">
                <a:solidFill>
                  <a:schemeClr val="bg1">
                    <a:lumMod val="50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0955610" y="7627939"/>
            <a:ext cx="3290886" cy="438150"/>
          </a:xfrm>
          <a:prstGeom prst="rect">
            <a:avLst/>
          </a:prstGeom>
        </p:spPr>
        <p:txBody>
          <a:bodyPr vert="horz" lIns="91435" tIns="45718" rIns="91435" bIns="45718" rtlCol="0" anchor="ctr"/>
          <a:lstStyle>
            <a:lvl1pPr algn="r">
              <a:defRPr sz="1000">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dirty="0"/>
          </a:p>
        </p:txBody>
      </p:sp>
      <p:sp>
        <p:nvSpPr>
          <p:cNvPr id="7" name="Rectangle 6"/>
          <p:cNvSpPr>
            <a:spLocks noChangeArrowheads="1"/>
          </p:cNvSpPr>
          <p:nvPr userDrawn="1"/>
        </p:nvSpPr>
        <p:spPr bwMode="hidden">
          <a:xfrm>
            <a:off x="-14066" y="-14069"/>
            <a:ext cx="11774266" cy="1011158"/>
          </a:xfrm>
          <a:prstGeom prst="rect">
            <a:avLst/>
          </a:prstGeom>
          <a:solidFill>
            <a:srgbClr val="E77721"/>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grpSp>
        <p:nvGrpSpPr>
          <p:cNvPr id="8" name="Group 7"/>
          <p:cNvGrpSpPr/>
          <p:nvPr userDrawn="1"/>
        </p:nvGrpSpPr>
        <p:grpSpPr>
          <a:xfrm>
            <a:off x="11893550" y="-14069"/>
            <a:ext cx="2750346" cy="1011158"/>
            <a:chOff x="11893550" y="-14068"/>
            <a:chExt cx="2750345" cy="1051560"/>
          </a:xfrm>
        </p:grpSpPr>
        <p:sp>
          <p:nvSpPr>
            <p:cNvPr id="9" name="Rectangle 8"/>
            <p:cNvSpPr/>
            <p:nvPr/>
          </p:nvSpPr>
          <p:spPr>
            <a:xfrm>
              <a:off x="11893550" y="-14068"/>
              <a:ext cx="2750345" cy="1051560"/>
            </a:xfrm>
            <a:prstGeom prst="rect">
              <a:avLst/>
            </a:prstGeom>
            <a:solidFill>
              <a:srgbClr val="E777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dirty="0"/>
            </a:p>
          </p:txBody>
        </p:sp>
        <p:pic>
          <p:nvPicPr>
            <p:cNvPr id="10" name="Picture 9" descr="06_White-Logo-on-whit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962605" y="187295"/>
              <a:ext cx="2540000" cy="674084"/>
            </a:xfrm>
            <a:prstGeom prst="rect">
              <a:avLst/>
            </a:prstGeom>
          </p:spPr>
        </p:pic>
      </p:grpSp>
      <p:sp>
        <p:nvSpPr>
          <p:cNvPr id="2" name="Title Placeholder 1"/>
          <p:cNvSpPr>
            <a:spLocks noGrp="1"/>
          </p:cNvSpPr>
          <p:nvPr>
            <p:ph type="title"/>
          </p:nvPr>
        </p:nvSpPr>
        <p:spPr>
          <a:xfrm>
            <a:off x="661820" y="0"/>
            <a:ext cx="10925262" cy="997090"/>
          </a:xfrm>
          <a:prstGeom prst="rect">
            <a:avLst/>
          </a:prstGeom>
        </p:spPr>
        <p:txBody>
          <a:bodyPr vert="horz" lIns="91435" tIns="45718" rIns="91435" bIns="45718" rtlCol="0" anchor="ctr">
            <a:normAutofit/>
          </a:bodyPr>
          <a:lstStyle/>
          <a:p>
            <a:r>
              <a:rPr lang="en-US" dirty="0"/>
              <a:t>Click to edit Master title style</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3665" r:id="rId1"/>
    <p:sldLayoutId id="2147483698" r:id="rId2"/>
    <p:sldLayoutId id="2147483667" r:id="rId3"/>
    <p:sldLayoutId id="2147483668" r:id="rId4"/>
    <p:sldLayoutId id="2147483669" r:id="rId5"/>
    <p:sldLayoutId id="2147483671" r:id="rId6"/>
    <p:sldLayoutId id="2147483672" r:id="rId7"/>
    <p:sldLayoutId id="2147483673" r:id="rId8"/>
    <p:sldLayoutId id="2147483674" r:id="rId9"/>
    <p:sldLayoutId id="2147483675" r:id="rId10"/>
  </p:sldLayoutIdLs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820" y="2950185"/>
            <a:ext cx="11096505" cy="1394750"/>
          </a:xfrm>
        </p:spPr>
        <p:txBody>
          <a:bodyPr>
            <a:noAutofit/>
          </a:bodyPr>
          <a:lstStyle/>
          <a:p>
            <a:pPr marL="0" indent="0">
              <a:lnSpc>
                <a:spcPct val="110000"/>
              </a:lnSpc>
              <a:buNone/>
            </a:pPr>
            <a:r>
              <a:rPr lang="en-US" sz="2200" b="1" dirty="0"/>
              <a:t> </a:t>
            </a:r>
          </a:p>
          <a:p>
            <a:pPr>
              <a:buFont typeface="Wingdings" panose="05000000000000000000" pitchFamily="2" charset="2"/>
              <a:buChar char="v"/>
            </a:pPr>
            <a:r>
              <a:rPr lang="en-US" sz="2800" b="1" i="1" dirty="0" err="1" smtClean="0"/>
              <a:t>Microlearning</a:t>
            </a:r>
            <a:endParaRPr lang="en-US" sz="2800" b="1" i="1" dirty="0"/>
          </a:p>
        </p:txBody>
      </p:sp>
      <p:sp>
        <p:nvSpPr>
          <p:cNvPr id="6" name="Text Placeholder 28"/>
          <p:cNvSpPr txBox="1">
            <a:spLocks/>
          </p:cNvSpPr>
          <p:nvPr/>
        </p:nvSpPr>
        <p:spPr>
          <a:xfrm>
            <a:off x="411190" y="7503837"/>
            <a:ext cx="13835306" cy="457200"/>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nSpc>
                <a:spcPct val="100000"/>
              </a:lnSpc>
              <a:spcBef>
                <a:spcPts val="0"/>
              </a:spcBef>
              <a:buNone/>
            </a:pPr>
            <a:r>
              <a:rPr lang="en-US" sz="1000" smtClean="0"/>
              <a:t>PRO_68090E_State Approved_01132021</a:t>
            </a:r>
            <a:r>
              <a:rPr lang="en-US" sz="1000" dirty="0" smtClean="0"/>
              <a:t>											AZ1CADPRS68090E_0000</a:t>
            </a:r>
          </a:p>
          <a:p>
            <a:pPr marL="0" indent="0">
              <a:lnSpc>
                <a:spcPct val="100000"/>
              </a:lnSpc>
              <a:spcBef>
                <a:spcPts val="0"/>
              </a:spcBef>
              <a:buNone/>
            </a:pPr>
            <a:r>
              <a:rPr lang="en-US" sz="1000" dirty="0" smtClean="0"/>
              <a:t>©WellCare 2021</a:t>
            </a:r>
            <a:endParaRPr lang="en-US" sz="1000" dirty="0"/>
          </a:p>
        </p:txBody>
      </p:sp>
      <p:sp>
        <p:nvSpPr>
          <p:cNvPr id="4" name="Title 3"/>
          <p:cNvSpPr>
            <a:spLocks noGrp="1"/>
          </p:cNvSpPr>
          <p:nvPr>
            <p:ph type="title"/>
          </p:nvPr>
        </p:nvSpPr>
        <p:spPr/>
        <p:txBody>
          <a:bodyPr/>
          <a:lstStyle/>
          <a:p>
            <a:r>
              <a:rPr lang="en-US" dirty="0" smtClean="0"/>
              <a:t>Titration of Services</a:t>
            </a:r>
            <a:endParaRPr lang="en-US" dirty="0"/>
          </a:p>
        </p:txBody>
      </p:sp>
      <p:sp>
        <p:nvSpPr>
          <p:cNvPr id="2" name="TextBox 1"/>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sp>
        <p:nvSpPr>
          <p:cNvPr id="12" name="TextBox 11"/>
          <p:cNvSpPr txBox="1"/>
          <p:nvPr/>
        </p:nvSpPr>
        <p:spPr>
          <a:xfrm>
            <a:off x="11894820" y="17039"/>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4847" y="114337"/>
            <a:ext cx="1790723" cy="83410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2835" y="6779491"/>
            <a:ext cx="406400" cy="406400"/>
          </a:xfrm>
          <a:prstGeom prst="rect">
            <a:avLst/>
          </a:prstGeom>
        </p:spPr>
      </p:pic>
    </p:spTree>
    <p:extLst>
      <p:ext uri="{BB962C8B-B14F-4D97-AF65-F5344CB8AC3E}">
        <p14:creationId xmlns:p14="http://schemas.microsoft.com/office/powerpoint/2010/main" val="2179224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Provider Engagement Series</a:t>
            </a:r>
            <a:endParaRPr lang="en-US" dirty="0"/>
          </a:p>
        </p:txBody>
      </p:sp>
      <p:sp>
        <p:nvSpPr>
          <p:cNvPr id="8" name="TextBox 7"/>
          <p:cNvSpPr txBox="1"/>
          <p:nvPr/>
        </p:nvSpPr>
        <p:spPr>
          <a:xfrm>
            <a:off x="1618129" y="3308392"/>
            <a:ext cx="2843535"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Care Coordination</a:t>
            </a:r>
            <a:endParaRPr lang="en-US" sz="2400" dirty="0">
              <a:solidFill>
                <a:srgbClr val="E76627"/>
              </a:solidFill>
            </a:endParaRPr>
          </a:p>
        </p:txBody>
      </p:sp>
      <p:sp>
        <p:nvSpPr>
          <p:cNvPr id="11" name="TextBox 10"/>
          <p:cNvSpPr txBox="1"/>
          <p:nvPr/>
        </p:nvSpPr>
        <p:spPr>
          <a:xfrm>
            <a:off x="1618130" y="4086862"/>
            <a:ext cx="3037050"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Treatment Planning</a:t>
            </a:r>
            <a:endParaRPr lang="en-US" sz="2400" dirty="0">
              <a:solidFill>
                <a:srgbClr val="E76627"/>
              </a:solidFill>
            </a:endParaRPr>
          </a:p>
        </p:txBody>
      </p:sp>
      <p:sp>
        <p:nvSpPr>
          <p:cNvPr id="14" name="TextBox 13"/>
          <p:cNvSpPr txBox="1"/>
          <p:nvPr/>
        </p:nvSpPr>
        <p:spPr>
          <a:xfrm>
            <a:off x="1618129" y="4880239"/>
            <a:ext cx="307276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Titration of Services</a:t>
            </a:r>
            <a:endParaRPr lang="en-US" sz="2400" dirty="0">
              <a:solidFill>
                <a:srgbClr val="E76627"/>
              </a:solidFill>
            </a:endParaRPr>
          </a:p>
        </p:txBody>
      </p:sp>
      <p:sp>
        <p:nvSpPr>
          <p:cNvPr id="17" name="TextBox 16"/>
          <p:cNvSpPr txBox="1"/>
          <p:nvPr/>
        </p:nvSpPr>
        <p:spPr>
          <a:xfrm>
            <a:off x="1618129" y="5687062"/>
            <a:ext cx="294933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Discharge Planning</a:t>
            </a:r>
            <a:endParaRPr lang="en-US" sz="2400" dirty="0">
              <a:solidFill>
                <a:srgbClr val="E76627"/>
              </a:solidFill>
            </a:endParaRPr>
          </a:p>
        </p:txBody>
      </p:sp>
      <p:grpSp>
        <p:nvGrpSpPr>
          <p:cNvPr id="7" name="Group 6"/>
          <p:cNvGrpSpPr/>
          <p:nvPr/>
        </p:nvGrpSpPr>
        <p:grpSpPr>
          <a:xfrm>
            <a:off x="11894820" y="0"/>
            <a:ext cx="2735580" cy="975360"/>
            <a:chOff x="11894820" y="0"/>
            <a:chExt cx="2735580" cy="975360"/>
          </a:xfrm>
        </p:grpSpPr>
        <p:sp>
          <p:nvSpPr>
            <p:cNvPr id="9"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grpSp>
      <p:sp>
        <p:nvSpPr>
          <p:cNvPr id="12" name="TextBox 11"/>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37985" y="7477760"/>
            <a:ext cx="406400" cy="406400"/>
          </a:xfrm>
          <a:prstGeom prst="rect">
            <a:avLst/>
          </a:prstGeom>
        </p:spPr>
      </p:pic>
    </p:spTree>
    <p:extLst>
      <p:ext uri="{BB962C8B-B14F-4D97-AF65-F5344CB8AC3E}">
        <p14:creationId xmlns:p14="http://schemas.microsoft.com/office/powerpoint/2010/main" val="4207490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Learning Objectives</a:t>
            </a:r>
            <a:endParaRPr lang="en-US" dirty="0"/>
          </a:p>
        </p:txBody>
      </p:sp>
      <p:grpSp>
        <p:nvGrpSpPr>
          <p:cNvPr id="9" name="Group 8"/>
          <p:cNvGrpSpPr/>
          <p:nvPr/>
        </p:nvGrpSpPr>
        <p:grpSpPr>
          <a:xfrm>
            <a:off x="497855" y="2319390"/>
            <a:ext cx="7754992" cy="635194"/>
            <a:chOff x="429275" y="1732320"/>
            <a:chExt cx="7754992" cy="635194"/>
          </a:xfrm>
        </p:grpSpPr>
        <p:sp>
          <p:nvSpPr>
            <p:cNvPr id="10" name="TextBox 9"/>
            <p:cNvSpPr txBox="1"/>
            <p:nvPr/>
          </p:nvSpPr>
          <p:spPr>
            <a:xfrm>
              <a:off x="1037795"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endParaRPr lang="en-US" sz="1900" dirty="0">
                <a:solidFill>
                  <a:schemeClr val="tx1"/>
                </a:solidFill>
                <a:ea typeface="+mn-ea"/>
                <a:cs typeface="+mn-cs"/>
              </a:endParaRPr>
            </a:p>
          </p:txBody>
        </p:sp>
        <p:sp>
          <p:nvSpPr>
            <p:cNvPr id="12" name="Oval 11"/>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13" name="Group 12"/>
          <p:cNvGrpSpPr/>
          <p:nvPr/>
        </p:nvGrpSpPr>
        <p:grpSpPr>
          <a:xfrm>
            <a:off x="503499" y="3305689"/>
            <a:ext cx="7743703" cy="635194"/>
            <a:chOff x="434919" y="2718619"/>
            <a:chExt cx="7743703" cy="635194"/>
          </a:xfrm>
        </p:grpSpPr>
        <p:sp>
          <p:nvSpPr>
            <p:cNvPr id="15" name="TextBox 14"/>
            <p:cNvSpPr txBox="1"/>
            <p:nvPr/>
          </p:nvSpPr>
          <p:spPr>
            <a:xfrm>
              <a:off x="1032150" y="2785595"/>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chemeClr val="accent1"/>
                  </a:solidFill>
                  <a:ea typeface="+mn-ea"/>
                  <a:cs typeface="+mn-cs"/>
                </a:rPr>
                <a:t>Identify the importance of titrating services</a:t>
              </a:r>
              <a:endParaRPr lang="en-US" sz="1900" dirty="0">
                <a:solidFill>
                  <a:schemeClr val="accent1"/>
                </a:solidFill>
                <a:ea typeface="+mn-ea"/>
                <a:cs typeface="+mn-cs"/>
              </a:endParaRPr>
            </a:p>
          </p:txBody>
        </p:sp>
        <p:sp>
          <p:nvSpPr>
            <p:cNvPr id="16" name="Oval 15"/>
            <p:cNvSpPr/>
            <p:nvPr/>
          </p:nvSpPr>
          <p:spPr>
            <a:xfrm>
              <a:off x="434919" y="271861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grpSp>
      <p:grpSp>
        <p:nvGrpSpPr>
          <p:cNvPr id="18" name="Group 17"/>
          <p:cNvGrpSpPr/>
          <p:nvPr/>
        </p:nvGrpSpPr>
        <p:grpSpPr>
          <a:xfrm>
            <a:off x="497855" y="4315323"/>
            <a:ext cx="7754992" cy="635195"/>
            <a:chOff x="429275" y="3728253"/>
            <a:chExt cx="7754992" cy="635195"/>
          </a:xfrm>
        </p:grpSpPr>
        <p:sp>
          <p:nvSpPr>
            <p:cNvPr id="19" name="TextBox 18"/>
            <p:cNvSpPr txBox="1"/>
            <p:nvPr/>
          </p:nvSpPr>
          <p:spPr>
            <a:xfrm>
              <a:off x="1037795" y="3795230"/>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chemeClr val="accent1"/>
                  </a:solidFill>
                  <a:ea typeface="+mn-ea"/>
                  <a:cs typeface="+mn-cs"/>
                </a:rPr>
                <a:t>Review the best practices for titrating services</a:t>
              </a:r>
              <a:endParaRPr lang="en-US" sz="1900" dirty="0">
                <a:solidFill>
                  <a:schemeClr val="accent1"/>
                </a:solidFill>
                <a:ea typeface="+mn-ea"/>
                <a:cs typeface="+mn-cs"/>
              </a:endParaRPr>
            </a:p>
          </p:txBody>
        </p:sp>
        <p:sp>
          <p:nvSpPr>
            <p:cNvPr id="20" name="Oval 19"/>
            <p:cNvSpPr/>
            <p:nvPr/>
          </p:nvSpPr>
          <p:spPr>
            <a:xfrm>
              <a:off x="429275" y="372825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27" name="Group 26"/>
          <p:cNvGrpSpPr/>
          <p:nvPr/>
        </p:nvGrpSpPr>
        <p:grpSpPr>
          <a:xfrm>
            <a:off x="497855" y="2319390"/>
            <a:ext cx="7784384" cy="635194"/>
            <a:chOff x="429275" y="1732320"/>
            <a:chExt cx="7784384" cy="635194"/>
          </a:xfrm>
        </p:grpSpPr>
        <p:sp>
          <p:nvSpPr>
            <p:cNvPr id="28" name="TextBox 27"/>
            <p:cNvSpPr txBox="1"/>
            <p:nvPr/>
          </p:nvSpPr>
          <p:spPr>
            <a:xfrm>
              <a:off x="1067187"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Define titration of services</a:t>
              </a:r>
              <a:endParaRPr lang="en-US" sz="1900" dirty="0">
                <a:solidFill>
                  <a:srgbClr val="E76627"/>
                </a:solidFill>
                <a:ea typeface="+mn-ea"/>
                <a:cs typeface="+mn-cs"/>
              </a:endParaRPr>
            </a:p>
          </p:txBody>
        </p:sp>
        <p:sp>
          <p:nvSpPr>
            <p:cNvPr id="29" name="Oval 28"/>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sp>
        <p:nvSpPr>
          <p:cNvPr id="32" name="Oval 31"/>
          <p:cNvSpPr/>
          <p:nvPr/>
        </p:nvSpPr>
        <p:spPr>
          <a:xfrm>
            <a:off x="503499" y="330568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sp>
        <p:nvSpPr>
          <p:cNvPr id="35" name="Oval 34"/>
          <p:cNvSpPr/>
          <p:nvPr/>
        </p:nvSpPr>
        <p:spPr>
          <a:xfrm>
            <a:off x="497855" y="431532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nvGrpSpPr>
          <p:cNvPr id="36" name="Group 35"/>
          <p:cNvGrpSpPr/>
          <p:nvPr/>
        </p:nvGrpSpPr>
        <p:grpSpPr>
          <a:xfrm>
            <a:off x="497855" y="5291091"/>
            <a:ext cx="6005390" cy="635195"/>
            <a:chOff x="429275" y="4704021"/>
            <a:chExt cx="6005390" cy="635195"/>
          </a:xfrm>
        </p:grpSpPr>
        <p:sp>
          <p:nvSpPr>
            <p:cNvPr id="37" name="TextBox 36"/>
            <p:cNvSpPr txBox="1"/>
            <p:nvPr/>
          </p:nvSpPr>
          <p:spPr>
            <a:xfrm>
              <a:off x="1037795" y="4770998"/>
              <a:ext cx="5396870"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Identify barriers to titrating services</a:t>
              </a:r>
              <a:endParaRPr lang="en-US" sz="1900" dirty="0">
                <a:solidFill>
                  <a:srgbClr val="E76627"/>
                </a:solidFill>
                <a:ea typeface="+mn-ea"/>
                <a:cs typeface="+mn-cs"/>
              </a:endParaRPr>
            </a:p>
            <a:p>
              <a:r>
                <a:rPr lang="en-US" sz="1900" dirty="0" smtClean="0">
                  <a:solidFill>
                    <a:schemeClr val="tx1"/>
                  </a:solidFill>
                  <a:ea typeface="+mn-ea"/>
                  <a:cs typeface="+mn-cs"/>
                </a:rPr>
                <a:t> </a:t>
              </a:r>
              <a:endParaRPr lang="en-US" sz="1900" dirty="0">
                <a:solidFill>
                  <a:schemeClr val="tx1"/>
                </a:solidFill>
                <a:ea typeface="+mn-ea"/>
                <a:cs typeface="+mn-cs"/>
              </a:endParaRPr>
            </a:p>
          </p:txBody>
        </p:sp>
        <p:sp>
          <p:nvSpPr>
            <p:cNvPr id="38" name="Oval 37"/>
            <p:cNvSpPr/>
            <p:nvPr/>
          </p:nvSpPr>
          <p:spPr>
            <a:xfrm>
              <a:off x="429275" y="4704021"/>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4</a:t>
              </a:r>
            </a:p>
          </p:txBody>
        </p:sp>
      </p:grpSp>
      <p:pic>
        <p:nvPicPr>
          <p:cNvPr id="24" name="Picture 23"/>
          <p:cNvPicPr>
            <a:picLocks noChangeAspect="1"/>
          </p:cNvPicPr>
          <p:nvPr/>
        </p:nvPicPr>
        <p:blipFill rotWithShape="1">
          <a:blip r:embed="rId5">
            <a:grayscl/>
          </a:blip>
          <a:srcRect l="34607" t="655" r="5204"/>
          <a:stretch/>
        </p:blipFill>
        <p:spPr>
          <a:xfrm>
            <a:off x="11910060" y="998220"/>
            <a:ext cx="2720340" cy="7231380"/>
          </a:xfrm>
          <a:prstGeom prst="rect">
            <a:avLst/>
          </a:prstGeom>
        </p:spPr>
      </p:pic>
      <p:grpSp>
        <p:nvGrpSpPr>
          <p:cNvPr id="21" name="Group 20"/>
          <p:cNvGrpSpPr/>
          <p:nvPr/>
        </p:nvGrpSpPr>
        <p:grpSpPr>
          <a:xfrm>
            <a:off x="11894820" y="0"/>
            <a:ext cx="2735580" cy="975360"/>
            <a:chOff x="11894820" y="0"/>
            <a:chExt cx="2735580" cy="975360"/>
          </a:xfrm>
        </p:grpSpPr>
        <p:sp>
          <p:nvSpPr>
            <p:cNvPr id="22"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grpSp>
      <p:sp>
        <p:nvSpPr>
          <p:cNvPr id="25" name="TextBox 24"/>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11164" y="7552575"/>
            <a:ext cx="406400" cy="406400"/>
          </a:xfrm>
          <a:prstGeom prst="rect">
            <a:avLst/>
          </a:prstGeom>
        </p:spPr>
      </p:pic>
    </p:spTree>
    <p:extLst>
      <p:ext uri="{BB962C8B-B14F-4D97-AF65-F5344CB8AC3E}">
        <p14:creationId xmlns:p14="http://schemas.microsoft.com/office/powerpoint/2010/main" val="47371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6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9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150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3780"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What is Titration?</a:t>
            </a:r>
            <a:endParaRPr lang="en-US" dirty="0"/>
          </a:p>
        </p:txBody>
      </p:sp>
      <p:sp>
        <p:nvSpPr>
          <p:cNvPr id="4" name="Rectangle 3"/>
          <p:cNvSpPr/>
          <p:nvPr/>
        </p:nvSpPr>
        <p:spPr>
          <a:xfrm>
            <a:off x="2072219" y="2851365"/>
            <a:ext cx="8101683" cy="311629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i="1" dirty="0"/>
              <a:t>Titration: A technique used in determining </a:t>
            </a:r>
            <a:br>
              <a:rPr lang="en-US" sz="3200" i="1" dirty="0"/>
            </a:br>
            <a:r>
              <a:rPr lang="en-US" sz="3200" i="1" dirty="0"/>
              <a:t>the optimum dose of a drug in an individual.</a:t>
            </a:r>
          </a:p>
        </p:txBody>
      </p:sp>
      <p:sp>
        <p:nvSpPr>
          <p:cNvPr id="5" name="Text Placeholder 3"/>
          <p:cNvSpPr txBox="1">
            <a:spLocks/>
          </p:cNvSpPr>
          <p:nvPr/>
        </p:nvSpPr>
        <p:spPr>
          <a:xfrm>
            <a:off x="272352" y="7788071"/>
            <a:ext cx="5205581" cy="225604"/>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r>
              <a:rPr lang="en-US" sz="1000" dirty="0" smtClean="0"/>
              <a:t>(APA, 2020)</a:t>
            </a:r>
            <a:endParaRPr lang="en-US" sz="1000" dirty="0"/>
          </a:p>
        </p:txBody>
      </p:sp>
      <p:grpSp>
        <p:nvGrpSpPr>
          <p:cNvPr id="6" name="Group 5"/>
          <p:cNvGrpSpPr/>
          <p:nvPr/>
        </p:nvGrpSpPr>
        <p:grpSpPr>
          <a:xfrm>
            <a:off x="11894820" y="0"/>
            <a:ext cx="2735580" cy="975360"/>
            <a:chOff x="11894820" y="0"/>
            <a:chExt cx="2735580" cy="975360"/>
          </a:xfrm>
        </p:grpSpPr>
        <p:sp>
          <p:nvSpPr>
            <p:cNvPr id="7"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grpSp>
      <p:sp>
        <p:nvSpPr>
          <p:cNvPr id="9" name="TextBox 8"/>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75360" y="7494473"/>
            <a:ext cx="406400" cy="406400"/>
          </a:xfrm>
          <a:prstGeom prst="rect">
            <a:avLst/>
          </a:prstGeom>
        </p:spPr>
      </p:pic>
    </p:spTree>
    <p:extLst>
      <p:ext uri="{BB962C8B-B14F-4D97-AF65-F5344CB8AC3E}">
        <p14:creationId xmlns:p14="http://schemas.microsoft.com/office/powerpoint/2010/main" val="246728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1472" fill="hold"/>
                                        <p:tgtEl>
                                          <p:spTgt spid="12"/>
                                        </p:tgtEl>
                                      </p:cBhvr>
                                    </p:cmd>
                                  </p:childTnLst>
                                </p:cTn>
                              </p:par>
                            </p:childTnLst>
                          </p:cTn>
                        </p:par>
                      </p:childTnLst>
                    </p:cTn>
                  </p:par>
                </p:childTnLst>
              </p:cTn>
              <p:nextCondLst>
                <p:cond evt="onClick" delay="0">
                  <p:tgtEl>
                    <p:spTgt spid="12"/>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Why are Titrating Services Important?</a:t>
            </a:r>
            <a:endParaRPr lang="en-US" dirty="0"/>
          </a:p>
        </p:txBody>
      </p:sp>
      <p:sp>
        <p:nvSpPr>
          <p:cNvPr id="16" name="Freeform 15"/>
          <p:cNvSpPr/>
          <p:nvPr/>
        </p:nvSpPr>
        <p:spPr>
          <a:xfrm>
            <a:off x="1910620" y="1663090"/>
            <a:ext cx="8229600" cy="849420"/>
          </a:xfrm>
          <a:custGeom>
            <a:avLst/>
            <a:gdLst>
              <a:gd name="connsiteX0" fmla="*/ 0 w 8229600"/>
              <a:gd name="connsiteY0" fmla="*/ 141573 h 849420"/>
              <a:gd name="connsiteX1" fmla="*/ 141573 w 8229600"/>
              <a:gd name="connsiteY1" fmla="*/ 0 h 849420"/>
              <a:gd name="connsiteX2" fmla="*/ 8088027 w 8229600"/>
              <a:gd name="connsiteY2" fmla="*/ 0 h 849420"/>
              <a:gd name="connsiteX3" fmla="*/ 8229600 w 8229600"/>
              <a:gd name="connsiteY3" fmla="*/ 141573 h 849420"/>
              <a:gd name="connsiteX4" fmla="*/ 8229600 w 8229600"/>
              <a:gd name="connsiteY4" fmla="*/ 707847 h 849420"/>
              <a:gd name="connsiteX5" fmla="*/ 8088027 w 8229600"/>
              <a:gd name="connsiteY5" fmla="*/ 849420 h 849420"/>
              <a:gd name="connsiteX6" fmla="*/ 141573 w 8229600"/>
              <a:gd name="connsiteY6" fmla="*/ 849420 h 849420"/>
              <a:gd name="connsiteX7" fmla="*/ 0 w 8229600"/>
              <a:gd name="connsiteY7" fmla="*/ 707847 h 849420"/>
              <a:gd name="connsiteX8" fmla="*/ 0 w 8229600"/>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49420">
                <a:moveTo>
                  <a:pt x="0" y="141573"/>
                </a:moveTo>
                <a:cubicBezTo>
                  <a:pt x="0" y="63384"/>
                  <a:pt x="63384" y="0"/>
                  <a:pt x="141573" y="0"/>
                </a:cubicBezTo>
                <a:lnTo>
                  <a:pt x="8088027" y="0"/>
                </a:lnTo>
                <a:cubicBezTo>
                  <a:pt x="8166216" y="0"/>
                  <a:pt x="8229600" y="63384"/>
                  <a:pt x="8229600" y="141573"/>
                </a:cubicBezTo>
                <a:lnTo>
                  <a:pt x="8229600" y="707847"/>
                </a:lnTo>
                <a:cubicBezTo>
                  <a:pt x="8229600" y="786036"/>
                  <a:pt x="8166216" y="849420"/>
                  <a:pt x="8088027"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l" defTabSz="977900" rtl="0">
              <a:lnSpc>
                <a:spcPct val="90000"/>
              </a:lnSpc>
              <a:spcBef>
                <a:spcPct val="0"/>
              </a:spcBef>
              <a:spcAft>
                <a:spcPct val="35000"/>
              </a:spcAft>
            </a:pPr>
            <a:r>
              <a:rPr lang="en-US" sz="2200" kern="1200" dirty="0" smtClean="0"/>
              <a:t>The largest improvement in symptoms occurs in the first phase of treatment </a:t>
            </a:r>
            <a:endParaRPr lang="en-US" sz="2200" kern="1200" dirty="0"/>
          </a:p>
        </p:txBody>
      </p:sp>
      <p:sp>
        <p:nvSpPr>
          <p:cNvPr id="17" name="Freeform 16"/>
          <p:cNvSpPr/>
          <p:nvPr/>
        </p:nvSpPr>
        <p:spPr>
          <a:xfrm>
            <a:off x="1910620" y="2916804"/>
            <a:ext cx="8229600" cy="849420"/>
          </a:xfrm>
          <a:custGeom>
            <a:avLst/>
            <a:gdLst>
              <a:gd name="connsiteX0" fmla="*/ 0 w 8229600"/>
              <a:gd name="connsiteY0" fmla="*/ 141573 h 849420"/>
              <a:gd name="connsiteX1" fmla="*/ 141573 w 8229600"/>
              <a:gd name="connsiteY1" fmla="*/ 0 h 849420"/>
              <a:gd name="connsiteX2" fmla="*/ 8088027 w 8229600"/>
              <a:gd name="connsiteY2" fmla="*/ 0 h 849420"/>
              <a:gd name="connsiteX3" fmla="*/ 8229600 w 8229600"/>
              <a:gd name="connsiteY3" fmla="*/ 141573 h 849420"/>
              <a:gd name="connsiteX4" fmla="*/ 8229600 w 8229600"/>
              <a:gd name="connsiteY4" fmla="*/ 707847 h 849420"/>
              <a:gd name="connsiteX5" fmla="*/ 8088027 w 8229600"/>
              <a:gd name="connsiteY5" fmla="*/ 849420 h 849420"/>
              <a:gd name="connsiteX6" fmla="*/ 141573 w 8229600"/>
              <a:gd name="connsiteY6" fmla="*/ 849420 h 849420"/>
              <a:gd name="connsiteX7" fmla="*/ 0 w 8229600"/>
              <a:gd name="connsiteY7" fmla="*/ 707847 h 849420"/>
              <a:gd name="connsiteX8" fmla="*/ 0 w 8229600"/>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49420">
                <a:moveTo>
                  <a:pt x="0" y="141573"/>
                </a:moveTo>
                <a:cubicBezTo>
                  <a:pt x="0" y="63384"/>
                  <a:pt x="63384" y="0"/>
                  <a:pt x="141573" y="0"/>
                </a:cubicBezTo>
                <a:lnTo>
                  <a:pt x="8088027" y="0"/>
                </a:lnTo>
                <a:cubicBezTo>
                  <a:pt x="8166216" y="0"/>
                  <a:pt x="8229600" y="63384"/>
                  <a:pt x="8229600" y="141573"/>
                </a:cubicBezTo>
                <a:lnTo>
                  <a:pt x="8229600" y="707847"/>
                </a:lnTo>
                <a:cubicBezTo>
                  <a:pt x="8229600" y="786036"/>
                  <a:pt x="8166216" y="849420"/>
                  <a:pt x="8088027"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l" defTabSz="977900" rtl="0">
              <a:lnSpc>
                <a:spcPct val="90000"/>
              </a:lnSpc>
              <a:spcBef>
                <a:spcPct val="0"/>
              </a:spcBef>
              <a:spcAft>
                <a:spcPct val="35000"/>
              </a:spcAft>
            </a:pPr>
            <a:r>
              <a:rPr lang="en-US" sz="2200" kern="1200" dirty="0" smtClean="0"/>
              <a:t>Promotes independence and working toward effective independent functioning</a:t>
            </a:r>
            <a:endParaRPr lang="en-US" sz="2200" kern="1200" dirty="0"/>
          </a:p>
        </p:txBody>
      </p:sp>
      <p:sp>
        <p:nvSpPr>
          <p:cNvPr id="18" name="Freeform 17"/>
          <p:cNvSpPr/>
          <p:nvPr/>
        </p:nvSpPr>
        <p:spPr>
          <a:xfrm>
            <a:off x="1910620" y="4189136"/>
            <a:ext cx="8229600" cy="849420"/>
          </a:xfrm>
          <a:custGeom>
            <a:avLst/>
            <a:gdLst>
              <a:gd name="connsiteX0" fmla="*/ 0 w 8229600"/>
              <a:gd name="connsiteY0" fmla="*/ 141573 h 849420"/>
              <a:gd name="connsiteX1" fmla="*/ 141573 w 8229600"/>
              <a:gd name="connsiteY1" fmla="*/ 0 h 849420"/>
              <a:gd name="connsiteX2" fmla="*/ 8088027 w 8229600"/>
              <a:gd name="connsiteY2" fmla="*/ 0 h 849420"/>
              <a:gd name="connsiteX3" fmla="*/ 8229600 w 8229600"/>
              <a:gd name="connsiteY3" fmla="*/ 141573 h 849420"/>
              <a:gd name="connsiteX4" fmla="*/ 8229600 w 8229600"/>
              <a:gd name="connsiteY4" fmla="*/ 707847 h 849420"/>
              <a:gd name="connsiteX5" fmla="*/ 8088027 w 8229600"/>
              <a:gd name="connsiteY5" fmla="*/ 849420 h 849420"/>
              <a:gd name="connsiteX6" fmla="*/ 141573 w 8229600"/>
              <a:gd name="connsiteY6" fmla="*/ 849420 h 849420"/>
              <a:gd name="connsiteX7" fmla="*/ 0 w 8229600"/>
              <a:gd name="connsiteY7" fmla="*/ 707847 h 849420"/>
              <a:gd name="connsiteX8" fmla="*/ 0 w 8229600"/>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49420">
                <a:moveTo>
                  <a:pt x="0" y="141573"/>
                </a:moveTo>
                <a:cubicBezTo>
                  <a:pt x="0" y="63384"/>
                  <a:pt x="63384" y="0"/>
                  <a:pt x="141573" y="0"/>
                </a:cubicBezTo>
                <a:lnTo>
                  <a:pt x="8088027" y="0"/>
                </a:lnTo>
                <a:cubicBezTo>
                  <a:pt x="8166216" y="0"/>
                  <a:pt x="8229600" y="63384"/>
                  <a:pt x="8229600" y="141573"/>
                </a:cubicBezTo>
                <a:lnTo>
                  <a:pt x="8229600" y="707847"/>
                </a:lnTo>
                <a:cubicBezTo>
                  <a:pt x="8229600" y="786036"/>
                  <a:pt x="8166216" y="849420"/>
                  <a:pt x="8088027"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l" defTabSz="977900" rtl="0">
              <a:lnSpc>
                <a:spcPct val="90000"/>
              </a:lnSpc>
              <a:spcBef>
                <a:spcPct val="0"/>
              </a:spcBef>
              <a:spcAft>
                <a:spcPct val="35000"/>
              </a:spcAft>
            </a:pPr>
            <a:r>
              <a:rPr lang="en-US" sz="2200" kern="1200" dirty="0" smtClean="0"/>
              <a:t>Helps ensure individualized treatment</a:t>
            </a:r>
            <a:endParaRPr lang="en-US" sz="2200" kern="1200" dirty="0"/>
          </a:p>
        </p:txBody>
      </p:sp>
      <p:sp>
        <p:nvSpPr>
          <p:cNvPr id="19" name="Freeform 18"/>
          <p:cNvSpPr/>
          <p:nvPr/>
        </p:nvSpPr>
        <p:spPr>
          <a:xfrm>
            <a:off x="1910620" y="5541544"/>
            <a:ext cx="8229600" cy="849420"/>
          </a:xfrm>
          <a:custGeom>
            <a:avLst/>
            <a:gdLst>
              <a:gd name="connsiteX0" fmla="*/ 0 w 8229600"/>
              <a:gd name="connsiteY0" fmla="*/ 141573 h 849420"/>
              <a:gd name="connsiteX1" fmla="*/ 141573 w 8229600"/>
              <a:gd name="connsiteY1" fmla="*/ 0 h 849420"/>
              <a:gd name="connsiteX2" fmla="*/ 8088027 w 8229600"/>
              <a:gd name="connsiteY2" fmla="*/ 0 h 849420"/>
              <a:gd name="connsiteX3" fmla="*/ 8229600 w 8229600"/>
              <a:gd name="connsiteY3" fmla="*/ 141573 h 849420"/>
              <a:gd name="connsiteX4" fmla="*/ 8229600 w 8229600"/>
              <a:gd name="connsiteY4" fmla="*/ 707847 h 849420"/>
              <a:gd name="connsiteX5" fmla="*/ 8088027 w 8229600"/>
              <a:gd name="connsiteY5" fmla="*/ 849420 h 849420"/>
              <a:gd name="connsiteX6" fmla="*/ 141573 w 8229600"/>
              <a:gd name="connsiteY6" fmla="*/ 849420 h 849420"/>
              <a:gd name="connsiteX7" fmla="*/ 0 w 8229600"/>
              <a:gd name="connsiteY7" fmla="*/ 707847 h 849420"/>
              <a:gd name="connsiteX8" fmla="*/ 0 w 8229600"/>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49420">
                <a:moveTo>
                  <a:pt x="0" y="141573"/>
                </a:moveTo>
                <a:cubicBezTo>
                  <a:pt x="0" y="63384"/>
                  <a:pt x="63384" y="0"/>
                  <a:pt x="141573" y="0"/>
                </a:cubicBezTo>
                <a:lnTo>
                  <a:pt x="8088027" y="0"/>
                </a:lnTo>
                <a:cubicBezTo>
                  <a:pt x="8166216" y="0"/>
                  <a:pt x="8229600" y="63384"/>
                  <a:pt x="8229600" y="141573"/>
                </a:cubicBezTo>
                <a:lnTo>
                  <a:pt x="8229600" y="707847"/>
                </a:lnTo>
                <a:cubicBezTo>
                  <a:pt x="8229600" y="786036"/>
                  <a:pt x="8166216" y="849420"/>
                  <a:pt x="8088027"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l" defTabSz="977900" rtl="0">
              <a:lnSpc>
                <a:spcPct val="90000"/>
              </a:lnSpc>
              <a:spcBef>
                <a:spcPct val="0"/>
              </a:spcBef>
              <a:spcAft>
                <a:spcPct val="35000"/>
              </a:spcAft>
            </a:pPr>
            <a:r>
              <a:rPr lang="en-US" sz="2200" kern="1200" dirty="0" smtClean="0"/>
              <a:t>Discourages unhealthy attachments</a:t>
            </a:r>
            <a:endParaRPr lang="en-US" sz="2200" kern="1200" dirty="0"/>
          </a:p>
        </p:txBody>
      </p:sp>
      <p:sp>
        <p:nvSpPr>
          <p:cNvPr id="20" name="Freeform 19"/>
          <p:cNvSpPr/>
          <p:nvPr/>
        </p:nvSpPr>
        <p:spPr>
          <a:xfrm>
            <a:off x="1910620" y="6893952"/>
            <a:ext cx="8229600" cy="849420"/>
          </a:xfrm>
          <a:custGeom>
            <a:avLst/>
            <a:gdLst>
              <a:gd name="connsiteX0" fmla="*/ 0 w 8229600"/>
              <a:gd name="connsiteY0" fmla="*/ 141573 h 849420"/>
              <a:gd name="connsiteX1" fmla="*/ 141573 w 8229600"/>
              <a:gd name="connsiteY1" fmla="*/ 0 h 849420"/>
              <a:gd name="connsiteX2" fmla="*/ 8088027 w 8229600"/>
              <a:gd name="connsiteY2" fmla="*/ 0 h 849420"/>
              <a:gd name="connsiteX3" fmla="*/ 8229600 w 8229600"/>
              <a:gd name="connsiteY3" fmla="*/ 141573 h 849420"/>
              <a:gd name="connsiteX4" fmla="*/ 8229600 w 8229600"/>
              <a:gd name="connsiteY4" fmla="*/ 707847 h 849420"/>
              <a:gd name="connsiteX5" fmla="*/ 8088027 w 8229600"/>
              <a:gd name="connsiteY5" fmla="*/ 849420 h 849420"/>
              <a:gd name="connsiteX6" fmla="*/ 141573 w 8229600"/>
              <a:gd name="connsiteY6" fmla="*/ 849420 h 849420"/>
              <a:gd name="connsiteX7" fmla="*/ 0 w 8229600"/>
              <a:gd name="connsiteY7" fmla="*/ 707847 h 849420"/>
              <a:gd name="connsiteX8" fmla="*/ 0 w 8229600"/>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49420">
                <a:moveTo>
                  <a:pt x="0" y="141573"/>
                </a:moveTo>
                <a:cubicBezTo>
                  <a:pt x="0" y="63384"/>
                  <a:pt x="63384" y="0"/>
                  <a:pt x="141573" y="0"/>
                </a:cubicBezTo>
                <a:lnTo>
                  <a:pt x="8088027" y="0"/>
                </a:lnTo>
                <a:cubicBezTo>
                  <a:pt x="8166216" y="0"/>
                  <a:pt x="8229600" y="63384"/>
                  <a:pt x="8229600" y="141573"/>
                </a:cubicBezTo>
                <a:lnTo>
                  <a:pt x="8229600" y="707847"/>
                </a:lnTo>
                <a:cubicBezTo>
                  <a:pt x="8229600" y="786036"/>
                  <a:pt x="8166216" y="849420"/>
                  <a:pt x="8088027"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l" defTabSz="977900" rtl="0">
              <a:lnSpc>
                <a:spcPct val="90000"/>
              </a:lnSpc>
              <a:spcBef>
                <a:spcPct val="0"/>
              </a:spcBef>
              <a:spcAft>
                <a:spcPct val="35000"/>
              </a:spcAft>
            </a:pPr>
            <a:r>
              <a:rPr lang="en-US" sz="2200" kern="1200" dirty="0" smtClean="0"/>
              <a:t>Encourages providers to be good stewards of limited resources</a:t>
            </a:r>
            <a:endParaRPr lang="en-US" sz="2200" kern="1200" dirty="0"/>
          </a:p>
        </p:txBody>
      </p:sp>
      <p:grpSp>
        <p:nvGrpSpPr>
          <p:cNvPr id="8" name="Group 7"/>
          <p:cNvGrpSpPr/>
          <p:nvPr/>
        </p:nvGrpSpPr>
        <p:grpSpPr>
          <a:xfrm>
            <a:off x="11894820" y="0"/>
            <a:ext cx="2735580" cy="975360"/>
            <a:chOff x="11894820" y="0"/>
            <a:chExt cx="2735580" cy="975360"/>
          </a:xfrm>
        </p:grpSpPr>
        <p:sp>
          <p:nvSpPr>
            <p:cNvPr id="9"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grpSp>
      <p:sp>
        <p:nvSpPr>
          <p:cNvPr id="11" name="TextBox 10"/>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52500" y="7540172"/>
            <a:ext cx="406400" cy="406400"/>
          </a:xfrm>
          <a:prstGeom prst="rect">
            <a:avLst/>
          </a:prstGeom>
        </p:spPr>
      </p:pic>
    </p:spTree>
    <p:extLst>
      <p:ext uri="{BB962C8B-B14F-4D97-AF65-F5344CB8AC3E}">
        <p14:creationId xmlns:p14="http://schemas.microsoft.com/office/powerpoint/2010/main" val="388220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26" presetClass="entr" presetSubtype="0" fill="hold" grpId="0" nodeType="withEffect">
                                  <p:stCondLst>
                                    <p:cond delay="3700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3500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228859" fill="hold"/>
                                        <p:tgtEl>
                                          <p:spTgt spid="7"/>
                                        </p:tgtEl>
                                      </p:cBhvr>
                                    </p:cmd>
                                  </p:childTnLst>
                                </p:cTn>
                              </p:par>
                            </p:childTnLst>
                          </p:cTn>
                        </p:par>
                      </p:childTnLst>
                    </p:cTn>
                  </p:par>
                </p:childTnLst>
              </p:cTn>
              <p:nextCondLst>
                <p:cond evt="onClick" delay="0">
                  <p:tgtEl>
                    <p:spTgt spid="7"/>
                  </p:tgtEl>
                </p:cond>
              </p:nextCondLst>
            </p:seq>
            <p:audio>
              <p:cMediaNode vol="80000">
                <p:cTn id="90" fill="hold" display="0">
                  <p:stCondLst>
                    <p:cond delay="indefinite"/>
                  </p:stCondLst>
                  <p:endCondLst>
                    <p:cond evt="onStopAudio" delay="0">
                      <p:tgtEl>
                        <p:sldTgt/>
                      </p:tgtEl>
                    </p:cond>
                  </p:endCondLst>
                </p:cTn>
                <p:tgtEl>
                  <p:spTgt spid="7"/>
                </p:tgtEl>
              </p:cMediaNode>
            </p:audio>
          </p:childTnLst>
        </p:cTn>
      </p:par>
    </p:tnLst>
    <p:bldLst>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Initial Process</a:t>
            </a:r>
            <a:endParaRPr lang="en-US" dirty="0"/>
          </a:p>
        </p:txBody>
      </p:sp>
      <p:grpSp>
        <p:nvGrpSpPr>
          <p:cNvPr id="80" name="Group 79"/>
          <p:cNvGrpSpPr/>
          <p:nvPr/>
        </p:nvGrpSpPr>
        <p:grpSpPr>
          <a:xfrm>
            <a:off x="2920352" y="1843261"/>
            <a:ext cx="5403272" cy="5009340"/>
            <a:chOff x="1794012" y="1041710"/>
            <a:chExt cx="5555977" cy="5392956"/>
          </a:xfrm>
        </p:grpSpPr>
        <p:sp>
          <p:nvSpPr>
            <p:cNvPr id="81" name="Teardrop 80"/>
            <p:cNvSpPr/>
            <p:nvPr/>
          </p:nvSpPr>
          <p:spPr>
            <a:xfrm rot="17600639" flipH="1">
              <a:off x="4945833" y="2103385"/>
              <a:ext cx="2404156" cy="2404156"/>
            </a:xfrm>
            <a:prstGeom prst="teardrop">
              <a:avLst/>
            </a:pr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82" name="Teardrop 81"/>
            <p:cNvSpPr/>
            <p:nvPr/>
          </p:nvSpPr>
          <p:spPr>
            <a:xfrm rot="327068" flipH="1">
              <a:off x="4442727" y="4030510"/>
              <a:ext cx="2404158" cy="2404156"/>
            </a:xfrm>
            <a:prstGeom prst="teardrop">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83" name="Teardrop 82"/>
            <p:cNvSpPr/>
            <p:nvPr/>
          </p:nvSpPr>
          <p:spPr>
            <a:xfrm rot="21343389">
              <a:off x="2243954" y="4016289"/>
              <a:ext cx="2404158" cy="2404156"/>
            </a:xfrm>
            <a:prstGeom prst="teardrop">
              <a:avLst/>
            </a:prstGeom>
            <a:solidFill>
              <a:schemeClr val="accent2">
                <a:lumMod val="60000"/>
                <a:lumOff val="4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84" name="Teardrop 83"/>
            <p:cNvSpPr/>
            <p:nvPr/>
          </p:nvSpPr>
          <p:spPr>
            <a:xfrm rot="3999361">
              <a:off x="1794013" y="2103385"/>
              <a:ext cx="2404156" cy="2404158"/>
            </a:xfrm>
            <a:prstGeom prst="teardrop">
              <a:avLst/>
            </a:prstGeom>
            <a:solidFill>
              <a:schemeClr val="accent4">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85" name="Teardrop 84"/>
            <p:cNvSpPr/>
            <p:nvPr/>
          </p:nvSpPr>
          <p:spPr>
            <a:xfrm rot="8128310">
              <a:off x="3376439" y="1041710"/>
              <a:ext cx="2404158" cy="2404156"/>
            </a:xfrm>
            <a:prstGeom prst="teardrop">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grpSp>
      <p:sp>
        <p:nvSpPr>
          <p:cNvPr id="86" name="TextBox 85"/>
          <p:cNvSpPr txBox="1"/>
          <p:nvPr/>
        </p:nvSpPr>
        <p:spPr>
          <a:xfrm>
            <a:off x="4750972" y="2260701"/>
            <a:ext cx="1742031" cy="1220455"/>
          </a:xfrm>
          <a:prstGeom prst="rect">
            <a:avLst/>
          </a:prstGeom>
          <a:noFill/>
        </p:spPr>
        <p:txBody>
          <a:bodyPr wrap="square" rtlCol="0">
            <a:noAutofit/>
          </a:bodyPr>
          <a:lstStyle/>
          <a:p>
            <a:pPr algn="ctr"/>
            <a:r>
              <a:rPr lang="en-JM" sz="1800" b="1" dirty="0" smtClean="0">
                <a:solidFill>
                  <a:schemeClr val="bg1"/>
                </a:solidFill>
                <a:latin typeface="Arial" panose="020B0604020202020204" pitchFamily="34" charset="0"/>
                <a:ea typeface="Calibri"/>
                <a:cs typeface="Arial" panose="020B0604020202020204" pitchFamily="34" charset="0"/>
              </a:rPr>
              <a:t>Conduct a thorough initial assessment</a:t>
            </a:r>
          </a:p>
        </p:txBody>
      </p:sp>
      <p:sp>
        <p:nvSpPr>
          <p:cNvPr id="87" name="TextBox 86"/>
          <p:cNvSpPr txBox="1"/>
          <p:nvPr/>
        </p:nvSpPr>
        <p:spPr>
          <a:xfrm>
            <a:off x="6439459" y="3194557"/>
            <a:ext cx="1742031" cy="1220455"/>
          </a:xfrm>
          <a:prstGeom prst="rect">
            <a:avLst/>
          </a:prstGeom>
          <a:noFill/>
        </p:spPr>
        <p:txBody>
          <a:bodyPr wrap="square" rtlCol="0">
            <a:noAutofit/>
          </a:bodyPr>
          <a:lstStyle/>
          <a:p>
            <a:pPr algn="ctr"/>
            <a:r>
              <a:rPr lang="en-JM" sz="1800" b="1" dirty="0" smtClean="0">
                <a:solidFill>
                  <a:schemeClr val="bg1"/>
                </a:solidFill>
                <a:latin typeface="Arial" panose="020B0604020202020204" pitchFamily="34" charset="0"/>
                <a:ea typeface="Calibri"/>
                <a:cs typeface="Arial" panose="020B0604020202020204" pitchFamily="34" charset="0"/>
              </a:rPr>
              <a:t>Plan for discharge, starting at the beginning of treatment</a:t>
            </a:r>
          </a:p>
        </p:txBody>
      </p:sp>
      <p:sp>
        <p:nvSpPr>
          <p:cNvPr id="88" name="TextBox 87"/>
          <p:cNvSpPr txBox="1"/>
          <p:nvPr/>
        </p:nvSpPr>
        <p:spPr>
          <a:xfrm>
            <a:off x="5707410" y="5011226"/>
            <a:ext cx="1912874" cy="1755629"/>
          </a:xfrm>
          <a:prstGeom prst="rect">
            <a:avLst/>
          </a:prstGeom>
          <a:noFill/>
        </p:spPr>
        <p:txBody>
          <a:bodyPr wrap="square" rtlCol="0">
            <a:noAutofit/>
          </a:bodyPr>
          <a:lstStyle/>
          <a:p>
            <a:pPr algn="ctr"/>
            <a:r>
              <a:rPr lang="en-JM" sz="1800" b="1" dirty="0" smtClean="0">
                <a:solidFill>
                  <a:schemeClr val="bg1"/>
                </a:solidFill>
                <a:latin typeface="Arial" panose="020B0604020202020204" pitchFamily="34" charset="0"/>
                <a:ea typeface="Calibri"/>
                <a:cs typeface="Arial" panose="020B0604020202020204" pitchFamily="34" charset="0"/>
              </a:rPr>
              <a:t>Document improvement and regression to justify units requested</a:t>
            </a:r>
          </a:p>
        </p:txBody>
      </p:sp>
      <p:sp>
        <p:nvSpPr>
          <p:cNvPr id="89" name="TextBox 88"/>
          <p:cNvSpPr txBox="1"/>
          <p:nvPr/>
        </p:nvSpPr>
        <p:spPr>
          <a:xfrm>
            <a:off x="3502103" y="5121047"/>
            <a:ext cx="1938673" cy="1220455"/>
          </a:xfrm>
          <a:prstGeom prst="rect">
            <a:avLst/>
          </a:prstGeom>
          <a:noFill/>
        </p:spPr>
        <p:txBody>
          <a:bodyPr wrap="square" rtlCol="0">
            <a:noAutofit/>
          </a:bodyPr>
          <a:lstStyle/>
          <a:p>
            <a:pPr algn="ctr"/>
            <a:r>
              <a:rPr lang="en-JM" sz="1800" b="1" dirty="0" smtClean="0">
                <a:solidFill>
                  <a:schemeClr val="bg1"/>
                </a:solidFill>
                <a:latin typeface="Arial" panose="020B0604020202020204" pitchFamily="34" charset="0"/>
                <a:ea typeface="Calibri"/>
                <a:cs typeface="Arial" panose="020B0604020202020204" pitchFamily="34" charset="0"/>
              </a:rPr>
              <a:t>Identify natural supports so clients are prepared to titrate</a:t>
            </a:r>
          </a:p>
        </p:txBody>
      </p:sp>
      <p:sp>
        <p:nvSpPr>
          <p:cNvPr id="90" name="TextBox 89"/>
          <p:cNvSpPr txBox="1"/>
          <p:nvPr/>
        </p:nvSpPr>
        <p:spPr>
          <a:xfrm>
            <a:off x="3029890" y="3337857"/>
            <a:ext cx="1938673" cy="1220455"/>
          </a:xfrm>
          <a:prstGeom prst="rect">
            <a:avLst/>
          </a:prstGeom>
          <a:noFill/>
        </p:spPr>
        <p:txBody>
          <a:bodyPr wrap="square" rtlCol="0">
            <a:noAutofit/>
          </a:bodyPr>
          <a:lstStyle/>
          <a:p>
            <a:pPr algn="ctr"/>
            <a:r>
              <a:rPr lang="en-JM" sz="1800" b="1" dirty="0" smtClean="0">
                <a:solidFill>
                  <a:schemeClr val="bg1"/>
                </a:solidFill>
                <a:latin typeface="Arial" panose="020B0604020202020204" pitchFamily="34" charset="0"/>
                <a:ea typeface="Calibri"/>
                <a:cs typeface="Arial" panose="020B0604020202020204" pitchFamily="34" charset="0"/>
              </a:rPr>
              <a:t>Avoid submitting blanket requests</a:t>
            </a:r>
          </a:p>
        </p:txBody>
      </p:sp>
      <p:grpSp>
        <p:nvGrpSpPr>
          <p:cNvPr id="14" name="Group 13"/>
          <p:cNvGrpSpPr/>
          <p:nvPr/>
        </p:nvGrpSpPr>
        <p:grpSpPr>
          <a:xfrm>
            <a:off x="11894820" y="0"/>
            <a:ext cx="2735580" cy="975360"/>
            <a:chOff x="11894820" y="0"/>
            <a:chExt cx="2735580" cy="975360"/>
          </a:xfrm>
        </p:grpSpPr>
        <p:sp>
          <p:nvSpPr>
            <p:cNvPr id="15"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grpSp>
      <p:sp>
        <p:nvSpPr>
          <p:cNvPr id="17" name="TextBox 16"/>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64260" y="7649210"/>
            <a:ext cx="406400" cy="406400"/>
          </a:xfrm>
          <a:prstGeom prst="rect">
            <a:avLst/>
          </a:prstGeom>
        </p:spPr>
      </p:pic>
    </p:spTree>
    <p:extLst>
      <p:ext uri="{BB962C8B-B14F-4D97-AF65-F5344CB8AC3E}">
        <p14:creationId xmlns:p14="http://schemas.microsoft.com/office/powerpoint/2010/main" val="40412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600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grpId="0" nodeType="withEffect">
                                  <p:stCondLst>
                                    <p:cond delay="3400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grpId="0" nodeType="withEffect">
                                  <p:stCondLst>
                                    <p:cond delay="5400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animEffect transition="in" filter="fade">
                                      <p:cBhvr>
                                        <p:cTn id="19" dur="500"/>
                                        <p:tgtEl>
                                          <p:spTgt spid="8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 calcmode="lin" valueType="num">
                                      <p:cBhvr>
                                        <p:cTn id="22" dur="500" fill="hold"/>
                                        <p:tgtEl>
                                          <p:spTgt spid="89"/>
                                        </p:tgtEl>
                                        <p:attrNameLst>
                                          <p:attrName>ppt_w</p:attrName>
                                        </p:attrNameLst>
                                      </p:cBhvr>
                                      <p:tavLst>
                                        <p:tav tm="0">
                                          <p:val>
                                            <p:fltVal val="0"/>
                                          </p:val>
                                        </p:tav>
                                        <p:tav tm="100000">
                                          <p:val>
                                            <p:strVal val="#ppt_w"/>
                                          </p:val>
                                        </p:tav>
                                      </p:tavLst>
                                    </p:anim>
                                    <p:anim calcmode="lin" valueType="num">
                                      <p:cBhvr>
                                        <p:cTn id="23" dur="500" fill="hold"/>
                                        <p:tgtEl>
                                          <p:spTgt spid="89"/>
                                        </p:tgtEl>
                                        <p:attrNameLst>
                                          <p:attrName>ppt_h</p:attrName>
                                        </p:attrNameLst>
                                      </p:cBhvr>
                                      <p:tavLst>
                                        <p:tav tm="0">
                                          <p:val>
                                            <p:fltVal val="0"/>
                                          </p:val>
                                        </p:tav>
                                        <p:tav tm="100000">
                                          <p:val>
                                            <p:strVal val="#ppt_h"/>
                                          </p:val>
                                        </p:tav>
                                      </p:tavLst>
                                    </p:anim>
                                    <p:animEffect transition="in" filter="fade">
                                      <p:cBhvr>
                                        <p:cTn id="24" dur="500"/>
                                        <p:tgtEl>
                                          <p:spTgt spid="89"/>
                                        </p:tgtEl>
                                      </p:cBhvr>
                                    </p:animEffect>
                                  </p:childTnLst>
                                </p:cTn>
                              </p:par>
                              <p:par>
                                <p:cTn id="25" presetID="53" presetClass="entr" presetSubtype="16" fill="hold" grpId="0" nodeType="withEffect">
                                  <p:stCondLst>
                                    <p:cond delay="10000"/>
                                  </p:stCondLst>
                                  <p:childTnLst>
                                    <p:set>
                                      <p:cBhvr>
                                        <p:cTn id="26" dur="1" fill="hold">
                                          <p:stCondLst>
                                            <p:cond delay="0"/>
                                          </p:stCondLst>
                                        </p:cTn>
                                        <p:tgtEl>
                                          <p:spTgt spid="90"/>
                                        </p:tgtEl>
                                        <p:attrNameLst>
                                          <p:attrName>style.visibility</p:attrName>
                                        </p:attrNameLst>
                                      </p:cBhvr>
                                      <p:to>
                                        <p:strVal val="visible"/>
                                      </p:to>
                                    </p:set>
                                    <p:anim calcmode="lin" valueType="num">
                                      <p:cBhvr>
                                        <p:cTn id="27" dur="500" fill="hold"/>
                                        <p:tgtEl>
                                          <p:spTgt spid="90"/>
                                        </p:tgtEl>
                                        <p:attrNameLst>
                                          <p:attrName>ppt_w</p:attrName>
                                        </p:attrNameLst>
                                      </p:cBhvr>
                                      <p:tavLst>
                                        <p:tav tm="0">
                                          <p:val>
                                            <p:fltVal val="0"/>
                                          </p:val>
                                        </p:tav>
                                        <p:tav tm="100000">
                                          <p:val>
                                            <p:strVal val="#ppt_w"/>
                                          </p:val>
                                        </p:tav>
                                      </p:tavLst>
                                    </p:anim>
                                    <p:anim calcmode="lin" valueType="num">
                                      <p:cBhvr>
                                        <p:cTn id="28" dur="500" fill="hold"/>
                                        <p:tgtEl>
                                          <p:spTgt spid="90"/>
                                        </p:tgtEl>
                                        <p:attrNameLst>
                                          <p:attrName>ppt_h</p:attrName>
                                        </p:attrNameLst>
                                      </p:cBhvr>
                                      <p:tavLst>
                                        <p:tav tm="0">
                                          <p:val>
                                            <p:fltVal val="0"/>
                                          </p:val>
                                        </p:tav>
                                        <p:tav tm="100000">
                                          <p:val>
                                            <p:strVal val="#ppt_h"/>
                                          </p:val>
                                        </p:tav>
                                      </p:tavLst>
                                    </p:anim>
                                    <p:animEffect transition="in" filter="fade">
                                      <p:cBhvr>
                                        <p:cTn id="2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7532"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86" grpId="0"/>
      <p:bldP spid="87" grpId="0"/>
      <p:bldP spid="88" grpId="0"/>
      <p:bldP spid="89" grpId="0"/>
      <p:bldP spid="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67"/>
            <a:ext cx="11733196" cy="997090"/>
          </a:xfrm>
        </p:spPr>
        <p:txBody>
          <a:bodyPr>
            <a:normAutofit/>
          </a:bodyPr>
          <a:lstStyle/>
          <a:p>
            <a:r>
              <a:rPr lang="en-US" sz="3900" dirty="0" smtClean="0"/>
              <a:t>Barriers to Titrating Services</a:t>
            </a:r>
            <a:endParaRPr lang="en-US" sz="3900" dirty="0"/>
          </a:p>
        </p:txBody>
      </p:sp>
      <p:sp>
        <p:nvSpPr>
          <p:cNvPr id="21" name="Freeform 20"/>
          <p:cNvSpPr/>
          <p:nvPr/>
        </p:nvSpPr>
        <p:spPr>
          <a:xfrm>
            <a:off x="1489674" y="3122737"/>
            <a:ext cx="2507456" cy="518400"/>
          </a:xfrm>
          <a:custGeom>
            <a:avLst/>
            <a:gdLst>
              <a:gd name="connsiteX0" fmla="*/ 0 w 2507456"/>
              <a:gd name="connsiteY0" fmla="*/ 0 h 518400"/>
              <a:gd name="connsiteX1" fmla="*/ 2507456 w 2507456"/>
              <a:gd name="connsiteY1" fmla="*/ 0 h 518400"/>
              <a:gd name="connsiteX2" fmla="*/ 2507456 w 2507456"/>
              <a:gd name="connsiteY2" fmla="*/ 518400 h 518400"/>
              <a:gd name="connsiteX3" fmla="*/ 0 w 2507456"/>
              <a:gd name="connsiteY3" fmla="*/ 518400 h 518400"/>
              <a:gd name="connsiteX4" fmla="*/ 0 w 250745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518400">
                <a:moveTo>
                  <a:pt x="0" y="0"/>
                </a:moveTo>
                <a:lnTo>
                  <a:pt x="2507456" y="0"/>
                </a:lnTo>
                <a:lnTo>
                  <a:pt x="2507456" y="518400"/>
                </a:lnTo>
                <a:lnTo>
                  <a:pt x="0" y="5184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Member</a:t>
            </a:r>
            <a:endParaRPr lang="en-US" sz="1800" b="1" kern="1200" dirty="0"/>
          </a:p>
        </p:txBody>
      </p:sp>
      <p:sp>
        <p:nvSpPr>
          <p:cNvPr id="22" name="Freeform 21"/>
          <p:cNvSpPr/>
          <p:nvPr/>
        </p:nvSpPr>
        <p:spPr>
          <a:xfrm>
            <a:off x="1489674" y="3641137"/>
            <a:ext cx="2507456" cy="2334622"/>
          </a:xfrm>
          <a:custGeom>
            <a:avLst/>
            <a:gdLst>
              <a:gd name="connsiteX0" fmla="*/ 0 w 2507456"/>
              <a:gd name="connsiteY0" fmla="*/ 0 h 2334622"/>
              <a:gd name="connsiteX1" fmla="*/ 2507456 w 2507456"/>
              <a:gd name="connsiteY1" fmla="*/ 0 h 2334622"/>
              <a:gd name="connsiteX2" fmla="*/ 2507456 w 2507456"/>
              <a:gd name="connsiteY2" fmla="*/ 2334622 h 2334622"/>
              <a:gd name="connsiteX3" fmla="*/ 0 w 2507456"/>
              <a:gd name="connsiteY3" fmla="*/ 2334622 h 2334622"/>
              <a:gd name="connsiteX4" fmla="*/ 0 w 2507456"/>
              <a:gd name="connsiteY4" fmla="*/ 0 h 233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334622">
                <a:moveTo>
                  <a:pt x="0" y="0"/>
                </a:moveTo>
                <a:lnTo>
                  <a:pt x="2507456" y="0"/>
                </a:lnTo>
                <a:lnTo>
                  <a:pt x="2507456" y="2334622"/>
                </a:lnTo>
                <a:lnTo>
                  <a:pt x="0" y="233462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ts val="600"/>
              </a:spcAft>
              <a:buChar char="••"/>
            </a:pPr>
            <a:r>
              <a:rPr lang="en-US" sz="1800" kern="1200" dirty="0" smtClean="0"/>
              <a:t>Fear that symptoms will get worse</a:t>
            </a:r>
            <a:endParaRPr lang="en-US" sz="1800" kern="1200" dirty="0"/>
          </a:p>
          <a:p>
            <a:pPr marL="171450" lvl="1" indent="-171450" algn="l" defTabSz="800100">
              <a:lnSpc>
                <a:spcPct val="90000"/>
              </a:lnSpc>
              <a:spcBef>
                <a:spcPct val="0"/>
              </a:spcBef>
              <a:spcAft>
                <a:spcPts val="600"/>
              </a:spcAft>
              <a:buChar char="••"/>
            </a:pPr>
            <a:r>
              <a:rPr lang="en-US" sz="1800" kern="1200" dirty="0" smtClean="0"/>
              <a:t>Become accustomed to a routine</a:t>
            </a:r>
            <a:endParaRPr lang="en-US" sz="1800" kern="1200" dirty="0"/>
          </a:p>
          <a:p>
            <a:pPr marL="171450" lvl="1" indent="-171450" algn="l" defTabSz="800100">
              <a:lnSpc>
                <a:spcPct val="90000"/>
              </a:lnSpc>
              <a:spcBef>
                <a:spcPct val="0"/>
              </a:spcBef>
              <a:spcAft>
                <a:spcPct val="15000"/>
              </a:spcAft>
              <a:buChar char="••"/>
            </a:pPr>
            <a:r>
              <a:rPr lang="en-US" sz="1800" kern="1200" dirty="0" smtClean="0"/>
              <a:t>Miss the support from providers</a:t>
            </a:r>
            <a:endParaRPr lang="en-US" sz="1800" kern="1200" dirty="0"/>
          </a:p>
        </p:txBody>
      </p:sp>
      <p:sp>
        <p:nvSpPr>
          <p:cNvPr id="23" name="Freeform 22"/>
          <p:cNvSpPr/>
          <p:nvPr/>
        </p:nvSpPr>
        <p:spPr>
          <a:xfrm>
            <a:off x="4348174" y="3122737"/>
            <a:ext cx="2507456" cy="518400"/>
          </a:xfrm>
          <a:custGeom>
            <a:avLst/>
            <a:gdLst>
              <a:gd name="connsiteX0" fmla="*/ 0 w 2507456"/>
              <a:gd name="connsiteY0" fmla="*/ 0 h 518400"/>
              <a:gd name="connsiteX1" fmla="*/ 2507456 w 2507456"/>
              <a:gd name="connsiteY1" fmla="*/ 0 h 518400"/>
              <a:gd name="connsiteX2" fmla="*/ 2507456 w 2507456"/>
              <a:gd name="connsiteY2" fmla="*/ 518400 h 518400"/>
              <a:gd name="connsiteX3" fmla="*/ 0 w 2507456"/>
              <a:gd name="connsiteY3" fmla="*/ 518400 h 518400"/>
              <a:gd name="connsiteX4" fmla="*/ 0 w 250745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518400">
                <a:moveTo>
                  <a:pt x="0" y="0"/>
                </a:moveTo>
                <a:lnTo>
                  <a:pt x="2507456" y="0"/>
                </a:lnTo>
                <a:lnTo>
                  <a:pt x="2507456" y="518400"/>
                </a:lnTo>
                <a:lnTo>
                  <a:pt x="0" y="5184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Environmental</a:t>
            </a:r>
            <a:endParaRPr lang="en-US" sz="1800" b="1" kern="1200" dirty="0"/>
          </a:p>
        </p:txBody>
      </p:sp>
      <p:sp>
        <p:nvSpPr>
          <p:cNvPr id="24" name="Freeform 23"/>
          <p:cNvSpPr/>
          <p:nvPr/>
        </p:nvSpPr>
        <p:spPr>
          <a:xfrm>
            <a:off x="4348174" y="3641137"/>
            <a:ext cx="2507456" cy="2334622"/>
          </a:xfrm>
          <a:custGeom>
            <a:avLst/>
            <a:gdLst>
              <a:gd name="connsiteX0" fmla="*/ 0 w 2507456"/>
              <a:gd name="connsiteY0" fmla="*/ 0 h 2334622"/>
              <a:gd name="connsiteX1" fmla="*/ 2507456 w 2507456"/>
              <a:gd name="connsiteY1" fmla="*/ 0 h 2334622"/>
              <a:gd name="connsiteX2" fmla="*/ 2507456 w 2507456"/>
              <a:gd name="connsiteY2" fmla="*/ 2334622 h 2334622"/>
              <a:gd name="connsiteX3" fmla="*/ 0 w 2507456"/>
              <a:gd name="connsiteY3" fmla="*/ 2334622 h 2334622"/>
              <a:gd name="connsiteX4" fmla="*/ 0 w 2507456"/>
              <a:gd name="connsiteY4" fmla="*/ 0 h 233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334622">
                <a:moveTo>
                  <a:pt x="0" y="0"/>
                </a:moveTo>
                <a:lnTo>
                  <a:pt x="2507456" y="0"/>
                </a:lnTo>
                <a:lnTo>
                  <a:pt x="2507456" y="2334622"/>
                </a:lnTo>
                <a:lnTo>
                  <a:pt x="0" y="233462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ts val="600"/>
              </a:spcAft>
              <a:buChar char="••"/>
            </a:pPr>
            <a:r>
              <a:rPr lang="en-US" sz="1800" kern="1200" dirty="0" smtClean="0"/>
              <a:t>Pandemic</a:t>
            </a:r>
            <a:endParaRPr lang="en-US" sz="1800" kern="1200" dirty="0"/>
          </a:p>
          <a:p>
            <a:pPr marL="171450" lvl="1" indent="-171450" algn="l" defTabSz="800100">
              <a:lnSpc>
                <a:spcPct val="90000"/>
              </a:lnSpc>
              <a:spcBef>
                <a:spcPct val="0"/>
              </a:spcBef>
              <a:spcAft>
                <a:spcPts val="600"/>
              </a:spcAft>
              <a:buChar char="••"/>
            </a:pPr>
            <a:r>
              <a:rPr lang="en-US" sz="1800" kern="1200" dirty="0" smtClean="0"/>
              <a:t>Financial problems</a:t>
            </a:r>
            <a:endParaRPr lang="en-US" sz="1800" kern="1200" dirty="0"/>
          </a:p>
          <a:p>
            <a:pPr marL="171450" lvl="1" indent="-171450" algn="l" defTabSz="800100">
              <a:lnSpc>
                <a:spcPct val="90000"/>
              </a:lnSpc>
              <a:spcBef>
                <a:spcPct val="0"/>
              </a:spcBef>
              <a:spcAft>
                <a:spcPts val="600"/>
              </a:spcAft>
              <a:buChar char="••"/>
            </a:pPr>
            <a:r>
              <a:rPr lang="en-US" sz="1800" kern="1200" dirty="0" smtClean="0"/>
              <a:t>Death or loss</a:t>
            </a:r>
            <a:endParaRPr lang="en-US" sz="1800" kern="1200" dirty="0"/>
          </a:p>
          <a:p>
            <a:pPr marL="171450" lvl="1" indent="-171450" algn="l" defTabSz="800100">
              <a:lnSpc>
                <a:spcPct val="90000"/>
              </a:lnSpc>
              <a:spcBef>
                <a:spcPct val="0"/>
              </a:spcBef>
              <a:spcAft>
                <a:spcPts val="600"/>
              </a:spcAft>
              <a:buChar char="••"/>
            </a:pPr>
            <a:r>
              <a:rPr lang="en-US" sz="1800" kern="1200" dirty="0" smtClean="0"/>
              <a:t>Separation or divorce</a:t>
            </a:r>
            <a:endParaRPr lang="en-US" sz="1800" kern="1200" dirty="0"/>
          </a:p>
          <a:p>
            <a:pPr marL="171450" lvl="1" indent="-171450" algn="l" defTabSz="800100">
              <a:lnSpc>
                <a:spcPct val="90000"/>
              </a:lnSpc>
              <a:spcBef>
                <a:spcPct val="0"/>
              </a:spcBef>
              <a:spcAft>
                <a:spcPts val="600"/>
              </a:spcAft>
              <a:buChar char="••"/>
            </a:pPr>
            <a:r>
              <a:rPr lang="en-US" sz="1800" kern="1200" dirty="0" smtClean="0"/>
              <a:t>Medical issues</a:t>
            </a:r>
            <a:endParaRPr lang="en-US" sz="1800" kern="1200" dirty="0"/>
          </a:p>
          <a:p>
            <a:pPr marL="171450" lvl="1" indent="-171450" algn="l" defTabSz="800100">
              <a:lnSpc>
                <a:spcPct val="90000"/>
              </a:lnSpc>
              <a:spcBef>
                <a:spcPct val="0"/>
              </a:spcBef>
              <a:spcAft>
                <a:spcPct val="15000"/>
              </a:spcAft>
              <a:buChar char="••"/>
            </a:pPr>
            <a:r>
              <a:rPr lang="en-US" sz="1800" kern="1200" dirty="0" smtClean="0"/>
              <a:t>Crisis </a:t>
            </a:r>
            <a:endParaRPr lang="en-US" sz="1800" kern="1200" dirty="0"/>
          </a:p>
        </p:txBody>
      </p:sp>
      <p:sp>
        <p:nvSpPr>
          <p:cNvPr id="25" name="Freeform 24"/>
          <p:cNvSpPr/>
          <p:nvPr/>
        </p:nvSpPr>
        <p:spPr>
          <a:xfrm>
            <a:off x="7206674" y="3122737"/>
            <a:ext cx="2507456" cy="518400"/>
          </a:xfrm>
          <a:custGeom>
            <a:avLst/>
            <a:gdLst>
              <a:gd name="connsiteX0" fmla="*/ 0 w 2507456"/>
              <a:gd name="connsiteY0" fmla="*/ 0 h 518400"/>
              <a:gd name="connsiteX1" fmla="*/ 2507456 w 2507456"/>
              <a:gd name="connsiteY1" fmla="*/ 0 h 518400"/>
              <a:gd name="connsiteX2" fmla="*/ 2507456 w 2507456"/>
              <a:gd name="connsiteY2" fmla="*/ 518400 h 518400"/>
              <a:gd name="connsiteX3" fmla="*/ 0 w 2507456"/>
              <a:gd name="connsiteY3" fmla="*/ 518400 h 518400"/>
              <a:gd name="connsiteX4" fmla="*/ 0 w 250745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518400">
                <a:moveTo>
                  <a:pt x="0" y="0"/>
                </a:moveTo>
                <a:lnTo>
                  <a:pt x="2507456" y="0"/>
                </a:lnTo>
                <a:lnTo>
                  <a:pt x="2507456" y="518400"/>
                </a:lnTo>
                <a:lnTo>
                  <a:pt x="0" y="5184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Provider</a:t>
            </a:r>
            <a:endParaRPr lang="en-US" sz="1800" b="1" kern="1200" dirty="0"/>
          </a:p>
        </p:txBody>
      </p:sp>
      <p:sp>
        <p:nvSpPr>
          <p:cNvPr id="26" name="Freeform 25"/>
          <p:cNvSpPr/>
          <p:nvPr/>
        </p:nvSpPr>
        <p:spPr>
          <a:xfrm>
            <a:off x="7206674" y="3641137"/>
            <a:ext cx="2507456" cy="2334622"/>
          </a:xfrm>
          <a:custGeom>
            <a:avLst/>
            <a:gdLst>
              <a:gd name="connsiteX0" fmla="*/ 0 w 2507456"/>
              <a:gd name="connsiteY0" fmla="*/ 0 h 2334622"/>
              <a:gd name="connsiteX1" fmla="*/ 2507456 w 2507456"/>
              <a:gd name="connsiteY1" fmla="*/ 0 h 2334622"/>
              <a:gd name="connsiteX2" fmla="*/ 2507456 w 2507456"/>
              <a:gd name="connsiteY2" fmla="*/ 2334622 h 2334622"/>
              <a:gd name="connsiteX3" fmla="*/ 0 w 2507456"/>
              <a:gd name="connsiteY3" fmla="*/ 2334622 h 2334622"/>
              <a:gd name="connsiteX4" fmla="*/ 0 w 2507456"/>
              <a:gd name="connsiteY4" fmla="*/ 0 h 233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334622">
                <a:moveTo>
                  <a:pt x="0" y="0"/>
                </a:moveTo>
                <a:lnTo>
                  <a:pt x="2507456" y="0"/>
                </a:lnTo>
                <a:lnTo>
                  <a:pt x="2507456" y="2334622"/>
                </a:lnTo>
                <a:lnTo>
                  <a:pt x="0" y="233462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ts val="600"/>
              </a:spcAft>
              <a:buChar char="••"/>
            </a:pPr>
            <a:r>
              <a:rPr lang="en-US" sz="1800" kern="1200" dirty="0" smtClean="0"/>
              <a:t>Feelings of countertransference</a:t>
            </a:r>
            <a:endParaRPr lang="en-US" sz="1800" kern="1200" dirty="0"/>
          </a:p>
          <a:p>
            <a:pPr marL="171450" lvl="1" indent="-171450" algn="l" defTabSz="800100">
              <a:lnSpc>
                <a:spcPct val="90000"/>
              </a:lnSpc>
              <a:spcBef>
                <a:spcPct val="0"/>
              </a:spcBef>
              <a:spcAft>
                <a:spcPct val="15000"/>
              </a:spcAft>
              <a:buChar char="••"/>
            </a:pPr>
            <a:r>
              <a:rPr lang="en-US" sz="1800" kern="1200" dirty="0" smtClean="0"/>
              <a:t>Productivity requirements (i.e., billable hours)</a:t>
            </a:r>
            <a:endParaRPr lang="en-US" sz="1800" kern="1200" dirty="0"/>
          </a:p>
        </p:txBody>
      </p:sp>
      <p:grpSp>
        <p:nvGrpSpPr>
          <p:cNvPr id="9" name="Group 8"/>
          <p:cNvGrpSpPr/>
          <p:nvPr/>
        </p:nvGrpSpPr>
        <p:grpSpPr>
          <a:xfrm>
            <a:off x="11894820" y="0"/>
            <a:ext cx="2735580" cy="975360"/>
            <a:chOff x="11894820" y="0"/>
            <a:chExt cx="2735580" cy="975360"/>
          </a:xfrm>
        </p:grpSpPr>
        <p:sp>
          <p:nvSpPr>
            <p:cNvPr id="10"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grpSp>
      <p:sp>
        <p:nvSpPr>
          <p:cNvPr id="12" name="TextBox 11"/>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75360" y="7626350"/>
            <a:ext cx="406400" cy="406400"/>
          </a:xfrm>
          <a:prstGeom prst="rect">
            <a:avLst/>
          </a:prstGeom>
        </p:spPr>
      </p:pic>
    </p:spTree>
    <p:extLst>
      <p:ext uri="{BB962C8B-B14F-4D97-AF65-F5344CB8AC3E}">
        <p14:creationId xmlns:p14="http://schemas.microsoft.com/office/powerpoint/2010/main" val="11679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300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circle(in)">
                                      <p:cBhvr>
                                        <p:cTn id="7" dur="2000"/>
                                        <p:tgtEl>
                                          <p:spTgt spid="22">
                                            <p:txEl>
                                              <p:pRg st="0" end="0"/>
                                            </p:txEl>
                                          </p:spTgt>
                                        </p:tgtEl>
                                      </p:cBhvr>
                                    </p:animEffect>
                                  </p:childTnLst>
                                </p:cTn>
                              </p:par>
                              <p:par>
                                <p:cTn id="8" presetID="6" presetClass="entr" presetSubtype="16" fill="hold" nodeType="withEffect">
                                  <p:stCondLst>
                                    <p:cond delay="1300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circle(in)">
                                      <p:cBhvr>
                                        <p:cTn id="10" dur="2000"/>
                                        <p:tgtEl>
                                          <p:spTgt spid="22">
                                            <p:txEl>
                                              <p:pRg st="1" end="1"/>
                                            </p:txEl>
                                          </p:spTgt>
                                        </p:tgtEl>
                                      </p:cBhvr>
                                    </p:animEffect>
                                  </p:childTnLst>
                                </p:cTn>
                              </p:par>
                              <p:par>
                                <p:cTn id="11" presetID="6" presetClass="entr" presetSubtype="16" fill="hold" nodeType="withEffect">
                                  <p:stCondLst>
                                    <p:cond delay="13000"/>
                                  </p:stCondLst>
                                  <p:childTnLst>
                                    <p:set>
                                      <p:cBhvr>
                                        <p:cTn id="12" dur="1" fill="hold">
                                          <p:stCondLst>
                                            <p:cond delay="0"/>
                                          </p:stCondLst>
                                        </p:cTn>
                                        <p:tgtEl>
                                          <p:spTgt spid="22">
                                            <p:txEl>
                                              <p:pRg st="2" end="2"/>
                                            </p:txEl>
                                          </p:spTgt>
                                        </p:tgtEl>
                                        <p:attrNameLst>
                                          <p:attrName>style.visibility</p:attrName>
                                        </p:attrNameLst>
                                      </p:cBhvr>
                                      <p:to>
                                        <p:strVal val="visible"/>
                                      </p:to>
                                    </p:set>
                                    <p:animEffect transition="in" filter="circle(in)">
                                      <p:cBhvr>
                                        <p:cTn id="13" dur="2000"/>
                                        <p:tgtEl>
                                          <p:spTgt spid="22">
                                            <p:txEl>
                                              <p:pRg st="2" end="2"/>
                                            </p:txEl>
                                          </p:spTgt>
                                        </p:tgtEl>
                                      </p:cBhvr>
                                    </p:animEffect>
                                  </p:childTnLst>
                                </p:cTn>
                              </p:par>
                              <p:par>
                                <p:cTn id="14" presetID="6" presetClass="entr" presetSubtype="16" fill="hold" nodeType="withEffect">
                                  <p:stCondLst>
                                    <p:cond delay="31000"/>
                                  </p:stCondLst>
                                  <p:childTnLst>
                                    <p:set>
                                      <p:cBhvr>
                                        <p:cTn id="15" dur="1" fill="hold">
                                          <p:stCondLst>
                                            <p:cond delay="0"/>
                                          </p:stCondLst>
                                        </p:cTn>
                                        <p:tgtEl>
                                          <p:spTgt spid="24">
                                            <p:txEl>
                                              <p:pRg st="0" end="0"/>
                                            </p:txEl>
                                          </p:spTgt>
                                        </p:tgtEl>
                                        <p:attrNameLst>
                                          <p:attrName>style.visibility</p:attrName>
                                        </p:attrNameLst>
                                      </p:cBhvr>
                                      <p:to>
                                        <p:strVal val="visible"/>
                                      </p:to>
                                    </p:set>
                                    <p:animEffect transition="in" filter="circle(in)">
                                      <p:cBhvr>
                                        <p:cTn id="16" dur="2000"/>
                                        <p:tgtEl>
                                          <p:spTgt spid="24">
                                            <p:txEl>
                                              <p:pRg st="0" end="0"/>
                                            </p:txEl>
                                          </p:spTgt>
                                        </p:tgtEl>
                                      </p:cBhvr>
                                    </p:animEffect>
                                  </p:childTnLst>
                                </p:cTn>
                              </p:par>
                              <p:par>
                                <p:cTn id="17" presetID="6" presetClass="entr" presetSubtype="16" fill="hold" nodeType="withEffect">
                                  <p:stCondLst>
                                    <p:cond delay="3100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circle(in)">
                                      <p:cBhvr>
                                        <p:cTn id="19" dur="2000"/>
                                        <p:tgtEl>
                                          <p:spTgt spid="24">
                                            <p:txEl>
                                              <p:pRg st="1" end="1"/>
                                            </p:txEl>
                                          </p:spTgt>
                                        </p:tgtEl>
                                      </p:cBhvr>
                                    </p:animEffect>
                                  </p:childTnLst>
                                </p:cTn>
                              </p:par>
                              <p:par>
                                <p:cTn id="20" presetID="6" presetClass="entr" presetSubtype="16" fill="hold" nodeType="withEffect">
                                  <p:stCondLst>
                                    <p:cond delay="3100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circle(in)">
                                      <p:cBhvr>
                                        <p:cTn id="22" dur="2000"/>
                                        <p:tgtEl>
                                          <p:spTgt spid="24">
                                            <p:txEl>
                                              <p:pRg st="2" end="2"/>
                                            </p:txEl>
                                          </p:spTgt>
                                        </p:tgtEl>
                                      </p:cBhvr>
                                    </p:animEffect>
                                  </p:childTnLst>
                                </p:cTn>
                              </p:par>
                              <p:par>
                                <p:cTn id="23" presetID="6" presetClass="entr" presetSubtype="16" fill="hold" nodeType="withEffect">
                                  <p:stCondLst>
                                    <p:cond delay="31000"/>
                                  </p:stCondLst>
                                  <p:childTnLst>
                                    <p:set>
                                      <p:cBhvr>
                                        <p:cTn id="24" dur="1" fill="hold">
                                          <p:stCondLst>
                                            <p:cond delay="0"/>
                                          </p:stCondLst>
                                        </p:cTn>
                                        <p:tgtEl>
                                          <p:spTgt spid="24">
                                            <p:txEl>
                                              <p:pRg st="3" end="3"/>
                                            </p:txEl>
                                          </p:spTgt>
                                        </p:tgtEl>
                                        <p:attrNameLst>
                                          <p:attrName>style.visibility</p:attrName>
                                        </p:attrNameLst>
                                      </p:cBhvr>
                                      <p:to>
                                        <p:strVal val="visible"/>
                                      </p:to>
                                    </p:set>
                                    <p:animEffect transition="in" filter="circle(in)">
                                      <p:cBhvr>
                                        <p:cTn id="25" dur="2000"/>
                                        <p:tgtEl>
                                          <p:spTgt spid="24">
                                            <p:txEl>
                                              <p:pRg st="3" end="3"/>
                                            </p:txEl>
                                          </p:spTgt>
                                        </p:tgtEl>
                                      </p:cBhvr>
                                    </p:animEffect>
                                  </p:childTnLst>
                                </p:cTn>
                              </p:par>
                              <p:par>
                                <p:cTn id="26" presetID="6" presetClass="entr" presetSubtype="16" fill="hold" nodeType="withEffect">
                                  <p:stCondLst>
                                    <p:cond delay="31000"/>
                                  </p:stCondLst>
                                  <p:childTnLst>
                                    <p:set>
                                      <p:cBhvr>
                                        <p:cTn id="27" dur="1" fill="hold">
                                          <p:stCondLst>
                                            <p:cond delay="0"/>
                                          </p:stCondLst>
                                        </p:cTn>
                                        <p:tgtEl>
                                          <p:spTgt spid="24">
                                            <p:txEl>
                                              <p:pRg st="4" end="4"/>
                                            </p:txEl>
                                          </p:spTgt>
                                        </p:tgtEl>
                                        <p:attrNameLst>
                                          <p:attrName>style.visibility</p:attrName>
                                        </p:attrNameLst>
                                      </p:cBhvr>
                                      <p:to>
                                        <p:strVal val="visible"/>
                                      </p:to>
                                    </p:set>
                                    <p:animEffect transition="in" filter="circle(in)">
                                      <p:cBhvr>
                                        <p:cTn id="28" dur="2000"/>
                                        <p:tgtEl>
                                          <p:spTgt spid="24">
                                            <p:txEl>
                                              <p:pRg st="4" end="4"/>
                                            </p:txEl>
                                          </p:spTgt>
                                        </p:tgtEl>
                                      </p:cBhvr>
                                    </p:animEffect>
                                  </p:childTnLst>
                                </p:cTn>
                              </p:par>
                              <p:par>
                                <p:cTn id="29" presetID="6" presetClass="entr" presetSubtype="16" fill="hold" nodeType="withEffect">
                                  <p:stCondLst>
                                    <p:cond delay="31000"/>
                                  </p:stCondLst>
                                  <p:childTnLst>
                                    <p:set>
                                      <p:cBhvr>
                                        <p:cTn id="30" dur="1" fill="hold">
                                          <p:stCondLst>
                                            <p:cond delay="0"/>
                                          </p:stCondLst>
                                        </p:cTn>
                                        <p:tgtEl>
                                          <p:spTgt spid="24">
                                            <p:txEl>
                                              <p:pRg st="5" end="5"/>
                                            </p:txEl>
                                          </p:spTgt>
                                        </p:tgtEl>
                                        <p:attrNameLst>
                                          <p:attrName>style.visibility</p:attrName>
                                        </p:attrNameLst>
                                      </p:cBhvr>
                                      <p:to>
                                        <p:strVal val="visible"/>
                                      </p:to>
                                    </p:set>
                                    <p:animEffect transition="in" filter="circle(in)">
                                      <p:cBhvr>
                                        <p:cTn id="31" dur="2000"/>
                                        <p:tgtEl>
                                          <p:spTgt spid="24">
                                            <p:txEl>
                                              <p:pRg st="5" end="5"/>
                                            </p:txEl>
                                          </p:spTgt>
                                        </p:tgtEl>
                                      </p:cBhvr>
                                    </p:animEffect>
                                  </p:childTnLst>
                                </p:cTn>
                              </p:par>
                              <p:par>
                                <p:cTn id="32" presetID="6" presetClass="entr" presetSubtype="16" fill="hold" nodeType="withEffect">
                                  <p:stCondLst>
                                    <p:cond delay="5900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circle(in)">
                                      <p:cBhvr>
                                        <p:cTn id="34" dur="2000"/>
                                        <p:tgtEl>
                                          <p:spTgt spid="26">
                                            <p:txEl>
                                              <p:pRg st="0" end="0"/>
                                            </p:txEl>
                                          </p:spTgt>
                                        </p:tgtEl>
                                      </p:cBhvr>
                                    </p:animEffect>
                                  </p:childTnLst>
                                </p:cTn>
                              </p:par>
                              <p:par>
                                <p:cTn id="35" presetID="6" presetClass="entr" presetSubtype="16" fill="hold" nodeType="withEffect">
                                  <p:stCondLst>
                                    <p:cond delay="59000"/>
                                  </p:stCondLst>
                                  <p:childTnLst>
                                    <p:set>
                                      <p:cBhvr>
                                        <p:cTn id="36" dur="1" fill="hold">
                                          <p:stCondLst>
                                            <p:cond delay="0"/>
                                          </p:stCondLst>
                                        </p:cTn>
                                        <p:tgtEl>
                                          <p:spTgt spid="26">
                                            <p:txEl>
                                              <p:pRg st="1" end="1"/>
                                            </p:txEl>
                                          </p:spTgt>
                                        </p:tgtEl>
                                        <p:attrNameLst>
                                          <p:attrName>style.visibility</p:attrName>
                                        </p:attrNameLst>
                                      </p:cBhvr>
                                      <p:to>
                                        <p:strVal val="visible"/>
                                      </p:to>
                                    </p:set>
                                    <p:animEffect transition="in" filter="circle(in)">
                                      <p:cBhvr>
                                        <p:cTn id="37" dur="2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24820" fill="hold"/>
                                        <p:tgtEl>
                                          <p:spTgt spid="3"/>
                                        </p:tgtEl>
                                      </p:cBhvr>
                                    </p:cmd>
                                  </p:childTnLst>
                                </p:cTn>
                              </p:par>
                            </p:childTnLst>
                          </p:cTn>
                        </p:par>
                      </p:childTnLst>
                    </p:cTn>
                  </p:par>
                </p:childTnLst>
              </p:cTn>
              <p:nextCondLst>
                <p:cond evt="onClick" delay="0">
                  <p:tgtEl>
                    <p:spTgt spid="3"/>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Our Mission:</a:t>
            </a:r>
            <a:endParaRPr lang="en-US" sz="4000" dirty="0"/>
          </a:p>
        </p:txBody>
      </p:sp>
      <p:grpSp>
        <p:nvGrpSpPr>
          <p:cNvPr id="3" name="Group 2"/>
          <p:cNvGrpSpPr/>
          <p:nvPr/>
        </p:nvGrpSpPr>
        <p:grpSpPr>
          <a:xfrm>
            <a:off x="3981977" y="2721780"/>
            <a:ext cx="7790923" cy="1610517"/>
            <a:chOff x="1240187" y="2096940"/>
            <a:chExt cx="7790923" cy="1610517"/>
          </a:xfrm>
        </p:grpSpPr>
        <p:sp>
          <p:nvSpPr>
            <p:cNvPr id="29" name="Rectangle 28"/>
            <p:cNvSpPr/>
            <p:nvPr/>
          </p:nvSpPr>
          <p:spPr>
            <a:xfrm>
              <a:off x="1240187" y="2096940"/>
              <a:ext cx="7790923" cy="161051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30" name="Text Placeholder 1"/>
            <p:cNvSpPr txBox="1">
              <a:spLocks/>
            </p:cNvSpPr>
            <p:nvPr/>
          </p:nvSpPr>
          <p:spPr>
            <a:xfrm flipH="1">
              <a:off x="1557866" y="2313030"/>
              <a:ext cx="7473244" cy="938728"/>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i="1" dirty="0" smtClean="0">
                  <a:solidFill>
                    <a:schemeClr val="bg1"/>
                  </a:solidFill>
                  <a:cs typeface="Lato Light"/>
                </a:rPr>
                <a:t>To help people live their best lives by being the trusted partner to create superior solutions in behavioral healthcare and wellness</a:t>
              </a:r>
              <a:endParaRPr lang="en-US" i="1" dirty="0">
                <a:solidFill>
                  <a:schemeClr val="bg1"/>
                </a:solidFill>
                <a:cs typeface="Lato Light"/>
              </a:endParaRPr>
            </a:p>
          </p:txBody>
        </p:sp>
      </p:grpSp>
      <p:grpSp>
        <p:nvGrpSpPr>
          <p:cNvPr id="6" name="Group 5"/>
          <p:cNvGrpSpPr/>
          <p:nvPr/>
        </p:nvGrpSpPr>
        <p:grpSpPr>
          <a:xfrm>
            <a:off x="11894820" y="0"/>
            <a:ext cx="2735580" cy="975360"/>
            <a:chOff x="11894820" y="0"/>
            <a:chExt cx="2735580" cy="975360"/>
          </a:xfrm>
        </p:grpSpPr>
        <p:sp>
          <p:nvSpPr>
            <p:cNvPr id="7"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grpSp>
      <p:sp>
        <p:nvSpPr>
          <p:cNvPr id="9" name="TextBox 8"/>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64260" y="7580630"/>
            <a:ext cx="406400" cy="406400"/>
          </a:xfrm>
          <a:prstGeom prst="rect">
            <a:avLst/>
          </a:prstGeom>
        </p:spPr>
      </p:pic>
    </p:spTree>
    <p:extLst>
      <p:ext uri="{BB962C8B-B14F-4D97-AF65-F5344CB8AC3E}">
        <p14:creationId xmlns:p14="http://schemas.microsoft.com/office/powerpoint/2010/main" val="1474332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_WCLogo_Org_Bkgr_wth_Yellow.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TextBox 2"/>
          <p:cNvSpPr txBox="1"/>
          <p:nvPr/>
        </p:nvSpPr>
        <p:spPr>
          <a:xfrm>
            <a:off x="2179320" y="6416040"/>
            <a:ext cx="10218420" cy="523220"/>
          </a:xfrm>
          <a:prstGeom prst="rect">
            <a:avLst/>
          </a:prstGeom>
          <a:noFill/>
        </p:spPr>
        <p:txBody>
          <a:bodyPr wrap="square" rtlCol="0">
            <a:spAutoFit/>
          </a:bodyPr>
          <a:lstStyle/>
          <a:p>
            <a:pPr algn="ctr"/>
            <a:r>
              <a:rPr lang="en-US" sz="2800" b="1" dirty="0">
                <a:solidFill>
                  <a:schemeClr val="accent1"/>
                </a:solidFill>
              </a:rPr>
              <a:t>Questions?</a:t>
            </a:r>
            <a:endParaRPr lang="en-US" b="1" dirty="0" smtClean="0">
              <a:solidFill>
                <a:schemeClr val="accent1"/>
              </a:solidFill>
              <a:latin typeface="Arial" charset="0"/>
              <a:ea typeface="Arial" charset="0"/>
              <a:cs typeface="Arial" charset="0"/>
            </a:endParaRPr>
          </a:p>
        </p:txBody>
      </p:sp>
      <p:sp>
        <p:nvSpPr>
          <p:cNvPr id="5" name="TextBox 4"/>
          <p:cNvSpPr txBox="1"/>
          <p:nvPr/>
        </p:nvSpPr>
        <p:spPr>
          <a:xfrm>
            <a:off x="5173980" y="6802100"/>
            <a:ext cx="4457700" cy="1692771"/>
          </a:xfrm>
          <a:prstGeom prst="rect">
            <a:avLst/>
          </a:prstGeom>
          <a:noFill/>
        </p:spPr>
        <p:txBody>
          <a:bodyPr wrap="square" rtlCol="0">
            <a:spAutoFit/>
          </a:bodyPr>
          <a:lstStyle/>
          <a:p>
            <a:pPr algn="ctr"/>
            <a:r>
              <a:rPr lang="en-US" b="1" dirty="0" smtClean="0">
                <a:solidFill>
                  <a:schemeClr val="accent1"/>
                </a:solidFill>
                <a:cs typeface="Lato Light"/>
              </a:rPr>
              <a:t>Amy Trussell, LCSW</a:t>
            </a:r>
            <a:endParaRPr lang="en-US" b="1" dirty="0">
              <a:solidFill>
                <a:schemeClr val="accent1"/>
              </a:solidFill>
              <a:cs typeface="Lato Light"/>
            </a:endParaRPr>
          </a:p>
          <a:p>
            <a:pPr algn="ctr"/>
            <a:r>
              <a:rPr lang="en-US" b="1" dirty="0">
                <a:solidFill>
                  <a:schemeClr val="accent1"/>
                </a:solidFill>
                <a:cs typeface="Lato Light"/>
              </a:rPr>
              <a:t>Direct: </a:t>
            </a:r>
            <a:r>
              <a:rPr lang="en-US" b="1" dirty="0" smtClean="0">
                <a:solidFill>
                  <a:schemeClr val="accent1"/>
                </a:solidFill>
                <a:cs typeface="Lato Light"/>
              </a:rPr>
              <a:t>1-813-206-2775</a:t>
            </a:r>
            <a:endParaRPr lang="en-US" b="1" dirty="0">
              <a:solidFill>
                <a:schemeClr val="accent1"/>
              </a:solidFill>
              <a:cs typeface="Lato Light"/>
            </a:endParaRPr>
          </a:p>
          <a:p>
            <a:pPr algn="ctr"/>
            <a:r>
              <a:rPr lang="en-US" b="1" dirty="0">
                <a:solidFill>
                  <a:schemeClr val="accent1"/>
                </a:solidFill>
                <a:cs typeface="Lato Light"/>
              </a:rPr>
              <a:t>a</a:t>
            </a:r>
            <a:r>
              <a:rPr lang="en-US" b="1" dirty="0" smtClean="0">
                <a:solidFill>
                  <a:schemeClr val="accent1"/>
                </a:solidFill>
                <a:cs typeface="Lato Light"/>
              </a:rPr>
              <a:t>my.trussell@wellcare.com</a:t>
            </a:r>
            <a:endParaRPr lang="en-US" b="1" dirty="0">
              <a:solidFill>
                <a:schemeClr val="accent1"/>
              </a:solidFill>
              <a:cs typeface="Lato Light"/>
            </a:endParaRPr>
          </a:p>
          <a:p>
            <a:endParaRPr lang="en-US" dirty="0" smtClean="0">
              <a:latin typeface="Arial" charset="0"/>
              <a:ea typeface="Arial" charset="0"/>
              <a:cs typeface="Arial" charset="0"/>
            </a:endParaRPr>
          </a:p>
        </p:txBody>
      </p:sp>
      <p:grpSp>
        <p:nvGrpSpPr>
          <p:cNvPr id="11" name="Group 10"/>
          <p:cNvGrpSpPr/>
          <p:nvPr/>
        </p:nvGrpSpPr>
        <p:grpSpPr>
          <a:xfrm>
            <a:off x="3337560" y="2094370"/>
            <a:ext cx="7894320" cy="3186290"/>
            <a:chOff x="11894820" y="-31610"/>
            <a:chExt cx="2735580" cy="1028700"/>
          </a:xfrm>
        </p:grpSpPr>
        <p:sp>
          <p:nvSpPr>
            <p:cNvPr id="9" name="TextBox 8"/>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20809" y="7540325"/>
            <a:ext cx="406400" cy="406400"/>
          </a:xfrm>
          <a:prstGeom prst="rect">
            <a:avLst/>
          </a:prstGeom>
        </p:spPr>
      </p:pic>
    </p:spTree>
    <p:extLst>
      <p:ext uri="{BB962C8B-B14F-4D97-AF65-F5344CB8AC3E}">
        <p14:creationId xmlns:p14="http://schemas.microsoft.com/office/powerpoint/2010/main" val="2610463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3" fill="hold"/>
                                        <p:tgtEl>
                                          <p:spTgt spid="8"/>
                                        </p:tgtEl>
                                      </p:cBhvr>
                                    </p:cmd>
                                  </p:childTnLst>
                                </p:cTn>
                              </p:par>
                            </p:childTnLst>
                          </p:cTn>
                        </p:par>
                      </p:childTnLst>
                    </p:cTn>
                  </p:par>
                </p:childTnLst>
              </p:cTn>
              <p:nextCondLst>
                <p:cond evt="onClick" delay="0">
                  <p:tgtEl>
                    <p:spTgt spid="8"/>
                  </p:tgtEl>
                </p:cond>
              </p:nextCondLst>
            </p:seq>
            <p:audio>
              <p:cMediaNode vol="80000" mute="1">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4DCD64554AC34A9F6C52D61D3F5336" ma:contentTypeVersion="5" ma:contentTypeDescription="Create a new document." ma:contentTypeScope="" ma:versionID="9d5e8e6a0e98c15218dff54eb3b20f8e">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4E41F6-E51B-4E81-B188-E0739491F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B374595-ADF7-44CF-B51C-AB6B6752F11C}">
  <ds:schemaRefs>
    <ds:schemaRef ds:uri="http://schemas.microsoft.com/sharepoint/v3/contenttype/forms"/>
  </ds:schemaRefs>
</ds:datastoreItem>
</file>

<file path=customXml/itemProps3.xml><?xml version="1.0" encoding="utf-8"?>
<ds:datastoreItem xmlns:ds="http://schemas.openxmlformats.org/officeDocument/2006/customXml" ds:itemID="{6D9A1FC4-6B83-4747-B64C-9DA4F525654B}">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5029</TotalTime>
  <Words>1947</Words>
  <Application>Microsoft Office PowerPoint</Application>
  <PresentationFormat>Custom</PresentationFormat>
  <Paragraphs>131</Paragraphs>
  <Slides>9</Slides>
  <Notes>9</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MS PGothic</vt:lpstr>
      <vt:lpstr>Arial</vt:lpstr>
      <vt:lpstr>Calibri</vt:lpstr>
      <vt:lpstr>Helvetica Light</vt:lpstr>
      <vt:lpstr>Lato Light</vt:lpstr>
      <vt:lpstr>Lato Regular</vt:lpstr>
      <vt:lpstr>LucidaGrande</vt:lpstr>
      <vt:lpstr>Wingdings</vt:lpstr>
      <vt:lpstr>Custom Design</vt:lpstr>
      <vt:lpstr>Titration of Services</vt:lpstr>
      <vt:lpstr>Provider Engagement Series</vt:lpstr>
      <vt:lpstr>Learning Objectives</vt:lpstr>
      <vt:lpstr>What is Titration?</vt:lpstr>
      <vt:lpstr>Why are Titrating Services Important?</vt:lpstr>
      <vt:lpstr>Initial Process</vt:lpstr>
      <vt:lpstr>Barriers to Titrating Services</vt:lpstr>
      <vt:lpstr>Our Mission:</vt:lpstr>
      <vt:lpstr>PowerPoint Presentation</vt:lpstr>
    </vt:vector>
  </TitlesOfParts>
  <Manager>A. Courtney, SPM SXP</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WC_2017 Master PPTx LIBRARY_16x9 Format</dc:title>
  <dc:subject>Full Library Images</dc:subject>
  <dc:creator>Stellar X Productions</dc:creator>
  <cp:keywords/>
  <dc:description/>
  <cp:lastModifiedBy>Groh, Alan J</cp:lastModifiedBy>
  <cp:revision>217</cp:revision>
  <cp:lastPrinted>2017-09-17T09:25:22Z</cp:lastPrinted>
  <dcterms:created xsi:type="dcterms:W3CDTF">2017-08-24T01:06:42Z</dcterms:created>
  <dcterms:modified xsi:type="dcterms:W3CDTF">2021-03-08T18:47:48Z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0x010100E54DCD64554AC34A9F6C52D61D3F5336</vt:lpwstr>
  </property>
</Properties>
</file>